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bookmarkIdSeed="7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458" r:id="rId3"/>
    <p:sldId id="463" r:id="rId4"/>
    <p:sldId id="455" r:id="rId5"/>
    <p:sldId id="464" r:id="rId6"/>
    <p:sldId id="461" r:id="rId7"/>
    <p:sldId id="457" r:id="rId8"/>
    <p:sldId id="462" r:id="rId9"/>
    <p:sldId id="442" r:id="rId10"/>
    <p:sldId id="451" r:id="rId11"/>
    <p:sldId id="452" r:id="rId12"/>
    <p:sldId id="449" r:id="rId13"/>
  </p:sldIdLst>
  <p:sldSz cx="9144000" cy="6858000" type="screen4x3"/>
  <p:notesSz cx="6797675" cy="9926638"/>
  <p:embeddedFontLst>
    <p:embeddedFont>
      <p:font typeface="Arial Black" panose="020B0A04020102020204" pitchFamily="34" charset="0"/>
      <p:bold r:id="rId16"/>
    </p:embeddedFont>
    <p:embeddedFont>
      <p:font typeface="ＭＳ Ｐゴシック" panose="020B0600070205080204" pitchFamily="34" charset="-128"/>
      <p:regular r:id="rId17"/>
    </p:embeddedFont>
    <p:embeddedFont>
      <p:font typeface="Impact" panose="020B0806030902050204" pitchFamily="34" charset="0"/>
      <p:regular r:id="rId18"/>
    </p:embeddedFont>
    <p:embeddedFont>
      <p:font typeface="Calibri" panose="020F0502020204030204" pitchFamily="34" charset="0"/>
      <p:regular r:id="rId19"/>
      <p:bold r:id="rId20"/>
      <p:italic r:id="rId21"/>
      <p:boldItalic r:id="rId22"/>
    </p:embeddedFont>
  </p:embeddedFontLst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262062"/>
    <a:srgbClr val="99CCFF"/>
    <a:srgbClr val="003760"/>
    <a:srgbClr val="CCFFFF"/>
    <a:srgbClr val="CCECFF"/>
    <a:srgbClr val="0099CC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45" autoAdjust="0"/>
    <p:restoredTop sz="97714" autoAdjust="0"/>
  </p:normalViewPr>
  <p:slideViewPr>
    <p:cSldViewPr>
      <p:cViewPr varScale="1">
        <p:scale>
          <a:sx n="86" d="100"/>
          <a:sy n="86" d="100"/>
        </p:scale>
        <p:origin x="154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7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3" y="3"/>
            <a:ext cx="2946351" cy="496095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732" y="3"/>
            <a:ext cx="2946351" cy="496095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r">
              <a:defRPr sz="1200"/>
            </a:lvl1pPr>
          </a:lstStyle>
          <a:p>
            <a:fld id="{5A877F34-D79D-401F-A930-B7A6A9EA08FA}" type="datetimeFigureOut">
              <a:rPr lang="ru-RU" smtClean="0"/>
              <a:t>20.04.2018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3" y="9428960"/>
            <a:ext cx="2946351" cy="496094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732" y="9428960"/>
            <a:ext cx="2946351" cy="496094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r">
              <a:defRPr sz="1200"/>
            </a:lvl1pPr>
          </a:lstStyle>
          <a:p>
            <a:fld id="{563265FD-84AB-462A-913E-46AB06D97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56796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6" y="8"/>
            <a:ext cx="2945659" cy="496331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9" y="8"/>
            <a:ext cx="2945659" cy="496331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849B7AA-B392-47E8-A3BA-B6CD61B92526}" type="datetimeFigureOut">
              <a:rPr lang="ru-RU"/>
              <a:pPr>
                <a:defRPr/>
              </a:pPr>
              <a:t>20.04.2018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2950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3" tIns="45717" rIns="91433" bIns="45717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6"/>
          </a:xfrm>
          <a:prstGeom prst="rect">
            <a:avLst/>
          </a:prstGeom>
        </p:spPr>
        <p:txBody>
          <a:bodyPr vert="horz" lIns="91433" tIns="45717" rIns="91433" bIns="45717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6" y="9428589"/>
            <a:ext cx="2945659" cy="496331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9" y="9428589"/>
            <a:ext cx="2945659" cy="496331"/>
          </a:xfrm>
          <a:prstGeom prst="rect">
            <a:avLst/>
          </a:prstGeom>
        </p:spPr>
        <p:txBody>
          <a:bodyPr vert="horz" wrap="square" lIns="91433" tIns="45717" rIns="91433" bIns="45717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FE22BA55-2BD4-4EFD-BB76-5FDE07F5E7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23693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22BA55-2BD4-4EFD-BB76-5FDE07F5E75F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96224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F957D6-0780-4466-BE9E-194EF2D25C3D}" type="datetime1">
              <a:rPr lang="ru-RU"/>
              <a:pPr>
                <a:defRPr/>
              </a:pPr>
              <a:t>20.04.2018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CAF621-0CE2-413F-85B6-C92A5D4167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4279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AF3240-5B14-4B99-8B55-E4865F8D9587}" type="datetime1">
              <a:rPr lang="ru-RU"/>
              <a:pPr>
                <a:defRPr/>
              </a:pPr>
              <a:t>20.04.2018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4D0D7A-AB7C-4327-A4FF-6F565C7FDB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91874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EB1678-E5A1-406B-A96F-44894F208899}" type="datetime1">
              <a:rPr lang="ru-RU"/>
              <a:pPr>
                <a:defRPr/>
              </a:pPr>
              <a:t>20.04.2018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48A536-D4B7-459B-AF09-9DAE427823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74190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959E7F-CF20-4FBE-94A6-9F3B8DC5B6DF}" type="datetime1">
              <a:rPr lang="ru-RU"/>
              <a:pPr>
                <a:defRPr/>
              </a:pPr>
              <a:t>20.04.2018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EFBB7B-51C7-4A9A-A35F-7D2648CD2F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3978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633444-5837-4877-AC07-ACC363355DAE}" type="datetime1">
              <a:rPr lang="ru-RU"/>
              <a:pPr>
                <a:defRPr/>
              </a:pPr>
              <a:t>20.04.2018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55815B-AD1E-49D8-8E6F-989E26A7EB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0700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55AD44-3B98-458C-BA95-381F65A9518A}" type="datetime1">
              <a:rPr lang="ru-RU"/>
              <a:pPr>
                <a:defRPr/>
              </a:pPr>
              <a:t>20.04.2018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698C2F-37A6-4703-9399-6F58B8BA8A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39075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A6ACE8-8C40-4236-BA5B-43F14A977F0B}" type="datetime1">
              <a:rPr lang="ru-RU"/>
              <a:pPr>
                <a:defRPr/>
              </a:pPr>
              <a:t>20.04.2018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C71499-DF90-4BF7-8C6F-6DD65DB4E8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03266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073825-E77B-43FB-9F9E-0038347CE891}" type="datetime1">
              <a:rPr lang="ru-RU"/>
              <a:pPr>
                <a:defRPr/>
              </a:pPr>
              <a:t>20.04.2018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688879-1EBD-43B1-9DB2-0649EA3C57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91946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B75AD4-D851-437D-A202-75AEB6FFBE4B}" type="datetime1">
              <a:rPr lang="ru-RU"/>
              <a:pPr>
                <a:defRPr/>
              </a:pPr>
              <a:t>20.04.2018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56529A-E964-4A93-88B9-EA17EA7DBF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12001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D791AF-1202-464C-B4C5-ED73DC9B5062}" type="datetime1">
              <a:rPr lang="ru-RU"/>
              <a:pPr>
                <a:defRPr/>
              </a:pPr>
              <a:t>20.04.2018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0D6CE3-AECF-4569-8ACD-33472A92AE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71956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7F5328-6BFB-4698-B383-B5DADAFBF449}" type="datetime1">
              <a:rPr lang="ru-RU"/>
              <a:pPr>
                <a:defRPr/>
              </a:pPr>
              <a:t>20.04.2018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D3CA49-83D1-4CA9-86DF-107C978CE4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5414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A06B21-E8B6-44CA-B62A-2A6B0E343335}" type="datetime1">
              <a:rPr lang="ru-RU"/>
              <a:pPr>
                <a:defRPr/>
              </a:pPr>
              <a:t>20.04.2018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2CB213-F844-4B39-8950-FE8C49B3D1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203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1D29A51-B315-4AD5-ABC3-26A172FFB506}" type="datetime1">
              <a:rPr lang="ru-RU"/>
              <a:pPr>
                <a:defRPr/>
              </a:pPr>
              <a:t>20.04.2018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9F66621E-3BA2-4874-9369-94CA2E5E12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2" r:id="rId1"/>
    <p:sldLayoutId id="2147483803" r:id="rId2"/>
    <p:sldLayoutId id="2147483804" r:id="rId3"/>
    <p:sldLayoutId id="2147483805" r:id="rId4"/>
    <p:sldLayoutId id="2147483806" r:id="rId5"/>
    <p:sldLayoutId id="2147483807" r:id="rId6"/>
    <p:sldLayoutId id="2147483808" r:id="rId7"/>
    <p:sldLayoutId id="2147483809" r:id="rId8"/>
    <p:sldLayoutId id="2147483810" r:id="rId9"/>
    <p:sldLayoutId id="2147483811" r:id="rId10"/>
    <p:sldLayoutId id="2147483812" r:id="rId11"/>
    <p:sldLayoutId id="2147483813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kremleva77@yandex.ru" TargetMode="Externa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827584" y="980728"/>
            <a:ext cx="7560840" cy="3600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br>
              <a:rPr lang="ru-RU" sz="4000" dirty="0">
                <a:solidFill>
                  <a:srgbClr val="C00000"/>
                </a:solidFill>
                <a:latin typeface="Impact" panose="020B0806030902050204" pitchFamily="34" charset="0"/>
                <a:cs typeface="Arial" panose="020B0604020202020204" pitchFamily="34" charset="0"/>
              </a:rPr>
            </a:br>
            <a:br>
              <a:rPr lang="ru-RU" sz="4000" dirty="0">
                <a:solidFill>
                  <a:srgbClr val="C00000"/>
                </a:solidFill>
                <a:latin typeface="Impact" panose="020B0806030902050204" pitchFamily="34" charset="0"/>
                <a:cs typeface="Arial" panose="020B0604020202020204" pitchFamily="34" charset="0"/>
              </a:rPr>
            </a:br>
            <a:br>
              <a:rPr lang="ru-RU" sz="4000" dirty="0">
                <a:solidFill>
                  <a:srgbClr val="C00000"/>
                </a:solidFill>
                <a:latin typeface="Impact" panose="020B0806030902050204" pitchFamily="34" charset="0"/>
                <a:cs typeface="Arial" panose="020B0604020202020204" pitchFamily="34" charset="0"/>
              </a:rPr>
            </a:br>
            <a:r>
              <a:rPr lang="ru-RU" sz="3200" dirty="0">
                <a:solidFill>
                  <a:srgbClr val="262062"/>
                </a:solidFill>
                <a:latin typeface="Arial Black" panose="020B0A04020102020204" pitchFamily="34" charset="0"/>
              </a:rPr>
              <a:t>Информация</a:t>
            </a:r>
            <a:br>
              <a:rPr lang="ru-RU" sz="3200" dirty="0">
                <a:solidFill>
                  <a:srgbClr val="262062"/>
                </a:solidFill>
                <a:latin typeface="Arial Black" panose="020B0A04020102020204" pitchFamily="34" charset="0"/>
              </a:rPr>
            </a:br>
            <a:r>
              <a:rPr lang="ru-RU" sz="3200" dirty="0">
                <a:solidFill>
                  <a:srgbClr val="262062"/>
                </a:solidFill>
                <a:latin typeface="Arial Black" panose="020B0A04020102020204" pitchFamily="34" charset="0"/>
              </a:rPr>
              <a:t>  по пунктам проекта повестки 47-го заседания НТКМетр, относящимся к компетенции ФГУП «УНИИМ» </a:t>
            </a:r>
            <a:br>
              <a:rPr lang="ru-RU" sz="3200" dirty="0">
                <a:solidFill>
                  <a:srgbClr val="262062"/>
                </a:solidFill>
                <a:latin typeface="Arial Black" panose="020B0A04020102020204" pitchFamily="34" charset="0"/>
              </a:rPr>
            </a:br>
            <a:r>
              <a:rPr lang="ru-RU" sz="3200" dirty="0">
                <a:solidFill>
                  <a:srgbClr val="262062"/>
                </a:solidFill>
                <a:latin typeface="Arial Black" panose="020B0A04020102020204" pitchFamily="34" charset="0"/>
              </a:rPr>
              <a:t>в рамках сотрудничества в СНГ по стандартным образцам</a:t>
            </a:r>
            <a:br>
              <a:rPr lang="ru-RU" sz="3200" b="1" dirty="0">
                <a:solidFill>
                  <a:srgbClr val="262062"/>
                </a:solidFill>
                <a:latin typeface="Arial Black" panose="020B0A04020102020204" pitchFamily="34" charset="0"/>
                <a:ea typeface="+mn-ea"/>
                <a:cs typeface="+mn-cs"/>
              </a:rPr>
            </a:br>
            <a:br>
              <a:rPr lang="ru-RU" sz="1600" b="1" dirty="0">
                <a:solidFill>
                  <a:srgbClr val="262062"/>
                </a:solidFill>
                <a:latin typeface="Arial Black" pitchFamily="34" charset="0"/>
                <a:ea typeface="+mn-ea"/>
                <a:cs typeface="+mn-cs"/>
              </a:rPr>
            </a:br>
            <a:br>
              <a:rPr lang="ru-RU" sz="1600" b="1" dirty="0">
                <a:solidFill>
                  <a:srgbClr val="0070C0"/>
                </a:solidFill>
                <a:latin typeface="Arial Black" pitchFamily="34" charset="0"/>
                <a:ea typeface="+mn-ea"/>
                <a:cs typeface="+mn-cs"/>
              </a:rPr>
            </a:br>
            <a:br>
              <a:rPr lang="ru-RU" sz="1600" b="1" dirty="0">
                <a:solidFill>
                  <a:srgbClr val="0070C0"/>
                </a:solidFill>
                <a:latin typeface="Arial Black" pitchFamily="34" charset="0"/>
                <a:ea typeface="+mn-ea"/>
                <a:cs typeface="+mn-cs"/>
              </a:rPr>
            </a:br>
            <a:r>
              <a:rPr lang="ru-RU" sz="2000" b="1" dirty="0"/>
              <a:t>Докладчик: Ольга Николаевна Кремлева, </a:t>
            </a:r>
            <a:br>
              <a:rPr lang="ru-RU" sz="2000" b="1" dirty="0"/>
            </a:br>
            <a:br>
              <a:rPr lang="ru-RU" sz="2000" b="1" dirty="0"/>
            </a:br>
            <a:r>
              <a:rPr lang="ru-RU" sz="2000" b="1" dirty="0"/>
              <a:t>Зам. руководителя РГ СО НТКМетр</a:t>
            </a:r>
            <a:br>
              <a:rPr lang="ru-RU" sz="2000" b="1" dirty="0"/>
            </a:br>
            <a:r>
              <a:rPr lang="ru-RU" sz="2000" b="1" dirty="0" err="1"/>
              <a:t>И.о</a:t>
            </a:r>
            <a:r>
              <a:rPr lang="en-US" sz="2000" b="1" dirty="0"/>
              <a:t>.</a:t>
            </a:r>
            <a:r>
              <a:rPr lang="ru-RU" sz="2000" b="1" dirty="0"/>
              <a:t> зав. отделом ГССО, ФГУП «УНИИМ»</a:t>
            </a:r>
            <a:br>
              <a:rPr lang="ru-RU" sz="2000" b="1" dirty="0"/>
            </a:br>
            <a:r>
              <a:rPr lang="en-US" sz="2000" b="1" dirty="0"/>
              <a:t>e-mail</a:t>
            </a:r>
            <a:r>
              <a:rPr lang="ru-RU" sz="2000" b="1" dirty="0"/>
              <a:t>: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hlinkClick r:id="rId2"/>
              </a:rPr>
              <a:t>kremleva77@yandex.ru</a:t>
            </a:r>
            <a:r>
              <a:rPr lang="ru-RU" sz="2000" b="1" dirty="0"/>
              <a:t>,</a:t>
            </a:r>
            <a:r>
              <a:rPr lang="en-US" sz="2000" b="1" dirty="0"/>
              <a:t>   </a:t>
            </a:r>
            <a:r>
              <a:rPr lang="ru-RU" sz="2000" b="1" dirty="0"/>
              <a:t>+ 7 </a:t>
            </a:r>
            <a:r>
              <a:rPr lang="en-US" sz="2000" b="1" dirty="0"/>
              <a:t>(343) </a:t>
            </a:r>
            <a:r>
              <a:rPr lang="ru-RU" sz="2000" b="1" dirty="0"/>
              <a:t>350</a:t>
            </a:r>
            <a:r>
              <a:rPr lang="en-US" sz="2000" b="1" dirty="0"/>
              <a:t>-</a:t>
            </a:r>
            <a:r>
              <a:rPr lang="ru-RU" sz="2000" b="1" dirty="0"/>
              <a:t>60</a:t>
            </a:r>
            <a:r>
              <a:rPr lang="en-US" sz="2000" b="1" dirty="0"/>
              <a:t>-</a:t>
            </a:r>
            <a:r>
              <a:rPr lang="ru-RU" sz="2000" b="1" dirty="0"/>
              <a:t>68</a:t>
            </a:r>
            <a:br>
              <a:rPr lang="ru-RU" sz="2000" dirty="0">
                <a:solidFill>
                  <a:srgbClr val="0070C0"/>
                </a:solidFill>
                <a:latin typeface="Impact" panose="020B0806030902050204" pitchFamily="34" charset="0"/>
                <a:cs typeface="Arial" panose="020B0604020202020204" pitchFamily="34" charset="0"/>
              </a:rPr>
            </a:br>
            <a:endParaRPr lang="ru-RU" altLang="ru-RU" sz="2000" b="1" dirty="0">
              <a:solidFill>
                <a:srgbClr val="262062"/>
              </a:solidFill>
              <a:latin typeface="Arial Black" panose="020B0A040201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688879-1EBD-43B1-9DB2-0649EA3C574F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77960" y="764704"/>
            <a:ext cx="8866040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dirty="0">
              <a:solidFill>
                <a:srgbClr val="262062"/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2000" dirty="0">
                <a:solidFill>
                  <a:srgbClr val="262062"/>
                </a:solidFill>
                <a:latin typeface="Arial Black" panose="020B0A04020102020204" pitchFamily="34" charset="0"/>
              </a:rPr>
              <a:t>Очередное </a:t>
            </a:r>
            <a:r>
              <a:rPr lang="ru-RU" sz="2000" dirty="0">
                <a:solidFill>
                  <a:srgbClr val="C00000"/>
                </a:solidFill>
                <a:latin typeface="Arial Black" panose="020B0A04020102020204" pitchFamily="34" charset="0"/>
              </a:rPr>
              <a:t>8-е заседание РГ СО НТКМетр </a:t>
            </a:r>
            <a:r>
              <a:rPr lang="ru-RU" sz="2000" dirty="0">
                <a:solidFill>
                  <a:srgbClr val="262062"/>
                </a:solidFill>
                <a:latin typeface="Arial Black" panose="020B0A04020102020204" pitchFamily="34" charset="0"/>
              </a:rPr>
              <a:t>планируется провести на базе ФГУП «УНИИМ» 14 сентября 2018 года после проведения </a:t>
            </a:r>
            <a:r>
              <a:rPr lang="ru-RU" sz="2000" dirty="0">
                <a:solidFill>
                  <a:srgbClr val="C00000"/>
                </a:solidFill>
                <a:latin typeface="Arial Black" panose="020B0A04020102020204" pitchFamily="34" charset="0"/>
              </a:rPr>
              <a:t>III-ей Международной научной конференции «Стандартные образцы в измерениях и технологиях» </a:t>
            </a:r>
            <a:r>
              <a:rPr lang="ru-RU" sz="2000" dirty="0">
                <a:solidFill>
                  <a:srgbClr val="262062"/>
                </a:solidFill>
                <a:latin typeface="Arial Black" panose="020B0A04020102020204" pitchFamily="34" charset="0"/>
              </a:rPr>
              <a:t>(11 - 14 сентября 2018 года) </a:t>
            </a:r>
          </a:p>
          <a:p>
            <a:pPr algn="ctr"/>
            <a:r>
              <a:rPr lang="ru-RU" sz="2000" dirty="0">
                <a:solidFill>
                  <a:srgbClr val="262062"/>
                </a:solidFill>
                <a:latin typeface="Arial Black" panose="020B0A04020102020204" pitchFamily="34" charset="0"/>
              </a:rPr>
              <a:t>в г. Екатеринбурге (Российская Федерация).</a:t>
            </a:r>
          </a:p>
          <a:p>
            <a:r>
              <a:rPr lang="ru-RU" sz="1400" dirty="0">
                <a:solidFill>
                  <a:srgbClr val="262062"/>
                </a:solidFill>
                <a:latin typeface="Arial Black" panose="020B0A04020102020204" pitchFamily="34" charset="0"/>
              </a:rPr>
              <a:t> </a:t>
            </a:r>
          </a:p>
          <a:p>
            <a:pPr algn="ctr"/>
            <a:r>
              <a:rPr lang="ru-RU" dirty="0">
                <a:solidFill>
                  <a:srgbClr val="262062"/>
                </a:solidFill>
                <a:latin typeface="Arial Black" panose="020B0A04020102020204" pitchFamily="34" charset="0"/>
              </a:rPr>
              <a:t>Организатором конференции  выступает Федеральное агентство по техническому регулированию и метрологии (</a:t>
            </a:r>
            <a:r>
              <a:rPr lang="ru-RU" dirty="0" err="1">
                <a:solidFill>
                  <a:srgbClr val="262062"/>
                </a:solidFill>
                <a:latin typeface="Arial Black" panose="020B0A04020102020204" pitchFamily="34" charset="0"/>
              </a:rPr>
              <a:t>Росстандарт</a:t>
            </a:r>
            <a:r>
              <a:rPr lang="ru-RU" dirty="0">
                <a:solidFill>
                  <a:srgbClr val="262062"/>
                </a:solidFill>
                <a:latin typeface="Arial Black" panose="020B0A04020102020204" pitchFamily="34" charset="0"/>
              </a:rPr>
              <a:t>) совместно с Научным методическим центром Государственной службы стандартных образцов состава и свойств веществ и материалов - Уральским научно-исследовательским институтом метрологии (УНИИМ).</a:t>
            </a:r>
            <a:br>
              <a:rPr lang="ru-RU" dirty="0">
                <a:solidFill>
                  <a:srgbClr val="262062"/>
                </a:solidFill>
                <a:latin typeface="Arial Black" panose="020B0A04020102020204" pitchFamily="34" charset="0"/>
              </a:rPr>
            </a:br>
            <a:endParaRPr lang="ru-RU" dirty="0">
              <a:solidFill>
                <a:srgbClr val="262062"/>
              </a:solidFill>
              <a:latin typeface="Arial Black" panose="020B0A04020102020204" pitchFamily="34" charset="0"/>
            </a:endParaRPr>
          </a:p>
          <a:p>
            <a:endParaRPr lang="ru-RU" sz="1600" dirty="0">
              <a:solidFill>
                <a:srgbClr val="262062"/>
              </a:solidFill>
              <a:latin typeface="Arial Black" panose="020B0A04020102020204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73840" y="4365104"/>
            <a:ext cx="886604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dirty="0">
              <a:solidFill>
                <a:srgbClr val="262062"/>
              </a:solidFill>
              <a:latin typeface="Arial Black" panose="020B0A04020102020204" pitchFamily="34" charset="0"/>
            </a:endParaRPr>
          </a:p>
          <a:p>
            <a:endParaRPr lang="ru-RU" sz="1600" dirty="0">
              <a:solidFill>
                <a:srgbClr val="262062"/>
              </a:solidFill>
              <a:latin typeface="Arial Black" panose="020B0A04020102020204" pitchFamily="34" charset="0"/>
            </a:endParaRPr>
          </a:p>
          <a:p>
            <a:endParaRPr lang="ru-RU" sz="1600" dirty="0">
              <a:solidFill>
                <a:srgbClr val="262062"/>
              </a:solidFill>
              <a:latin typeface="Arial Black" panose="020B0A04020102020204" pitchFamily="34" charset="0"/>
            </a:endParaRPr>
          </a:p>
        </p:txBody>
      </p:sp>
      <p:pic>
        <p:nvPicPr>
          <p:cNvPr id="1027" name="Picture 3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840" y="4743757"/>
            <a:ext cx="8866040" cy="1440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33173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74" y="859797"/>
            <a:ext cx="8924344" cy="50798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807298"/>
            <a:ext cx="3868558" cy="15696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741815" y="628965"/>
            <a:ext cx="8012130" cy="46166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en-US" sz="2400" b="1" dirty="0">
                <a:ln w="50800"/>
                <a:solidFill>
                  <a:srgbClr val="26206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 </a:t>
            </a:r>
            <a:r>
              <a:rPr lang="ru-RU" sz="2400" b="1" dirty="0">
                <a:ln w="50800"/>
                <a:solidFill>
                  <a:srgbClr val="26206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МЕЖДУНАРОДНАЯ НАУЧНАЯ КОНФЕРЕНЦИЯ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2915816" y="1010879"/>
            <a:ext cx="5652628" cy="83099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 prst="angle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СТАНДАРТНЫЕ ОБРАЗЦЫ </a:t>
            </a:r>
          </a:p>
          <a:p>
            <a:r>
              <a:rPr lang="ru-RU" sz="24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ИЗМЕРЕНИЯХ И ТЕХНОЛОГИЯХ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239948" y="1787596"/>
            <a:ext cx="363991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26206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11 - 14 Сентября  2018 </a:t>
            </a:r>
          </a:p>
          <a:p>
            <a:r>
              <a:rPr lang="ru-RU" sz="2000" b="1" dirty="0">
                <a:solidFill>
                  <a:srgbClr val="26206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Екатеринбург,  Россия 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157982" y="6246009"/>
            <a:ext cx="8986018" cy="43088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 prst="angle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2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ПРИГЛАШАЕМ ВАС ПРИНЯТЬ УЧАСТИЕ В</a:t>
            </a:r>
            <a:r>
              <a:rPr lang="en-US" sz="22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КОНФЕРЕНЦИИ 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253352" y="5512093"/>
            <a:ext cx="3305713" cy="1077218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2000" b="1" dirty="0">
                <a:solidFill>
                  <a:srgbClr val="002060"/>
                </a:solidFill>
              </a:rPr>
              <a:t>ОРГКОМИТЕТ </a:t>
            </a:r>
            <a:r>
              <a:rPr lang="en-US" sz="2000" b="1" dirty="0">
                <a:solidFill>
                  <a:srgbClr val="002060"/>
                </a:solidFill>
              </a:rPr>
              <a:t>/</a:t>
            </a:r>
            <a:r>
              <a:rPr lang="ru-RU" sz="2000" b="1" dirty="0">
                <a:solidFill>
                  <a:srgbClr val="002060"/>
                </a:solidFill>
              </a:rPr>
              <a:t> УНИИМ</a:t>
            </a:r>
            <a:r>
              <a:rPr lang="en-US" sz="2000" b="1" dirty="0">
                <a:solidFill>
                  <a:srgbClr val="002060"/>
                </a:solidFill>
              </a:rPr>
              <a:t>:</a:t>
            </a:r>
            <a:r>
              <a:rPr lang="ru-RU" sz="2000" b="1" dirty="0">
                <a:solidFill>
                  <a:srgbClr val="002060"/>
                </a:solidFill>
              </a:rPr>
              <a:t>  </a:t>
            </a:r>
          </a:p>
          <a:p>
            <a:r>
              <a:rPr lang="en-US" sz="2000" b="1" dirty="0">
                <a:ln w="50800"/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www.conference.gsso.ru</a:t>
            </a:r>
          </a:p>
          <a:p>
            <a:endParaRPr lang="en-US" sz="1200" b="1" dirty="0">
              <a:ln w="50800"/>
              <a:solidFill>
                <a:srgbClr val="26206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200" b="1" dirty="0">
              <a:ln w="50800"/>
              <a:solidFill>
                <a:srgbClr val="26206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7982" y="2518120"/>
            <a:ext cx="7102614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002060"/>
                </a:solidFill>
              </a:rPr>
              <a:t>     Разработка, производство, применение, распространение  СО;</a:t>
            </a:r>
          </a:p>
          <a:p>
            <a:r>
              <a:rPr lang="ru-RU" sz="1600" b="1" dirty="0">
                <a:solidFill>
                  <a:srgbClr val="002060"/>
                </a:solidFill>
              </a:rPr>
              <a:t>     Метрологическое обеспечение измерений в различных областях:  биологических, </a:t>
            </a:r>
            <a:r>
              <a:rPr lang="ru-RU" sz="1600" b="1" dirty="0" err="1">
                <a:solidFill>
                  <a:srgbClr val="002060"/>
                </a:solidFill>
              </a:rPr>
              <a:t>многоэлементых</a:t>
            </a:r>
            <a:r>
              <a:rPr lang="ru-RU" sz="1600" b="1" dirty="0">
                <a:solidFill>
                  <a:srgbClr val="002060"/>
                </a:solidFill>
              </a:rPr>
              <a:t> СО, фармацевтики, контроля качества и безопасности пищевых добавок  и  продуктов, экологического мониторинга, черной, цветной металлургии, атомной промышленности и т.д.;</a:t>
            </a:r>
          </a:p>
          <a:p>
            <a:r>
              <a:rPr lang="ru-RU" sz="1600" b="1" dirty="0">
                <a:solidFill>
                  <a:srgbClr val="002060"/>
                </a:solidFill>
              </a:rPr>
              <a:t>     Современные методы анализа веществ и материалов;</a:t>
            </a:r>
          </a:p>
          <a:p>
            <a:r>
              <a:rPr lang="ru-RU" sz="1600" b="1" dirty="0">
                <a:solidFill>
                  <a:srgbClr val="002060"/>
                </a:solidFill>
              </a:rPr>
              <a:t>     Метрологическая прослеживаемость измерений, </a:t>
            </a:r>
          </a:p>
          <a:p>
            <a:r>
              <a:rPr lang="ru-RU" sz="1600" b="1" dirty="0">
                <a:solidFill>
                  <a:srgbClr val="002060"/>
                </a:solidFill>
              </a:rPr>
              <a:t>коммутативность; </a:t>
            </a:r>
          </a:p>
          <a:p>
            <a:r>
              <a:rPr lang="ru-RU" sz="1600" b="1" dirty="0">
                <a:solidFill>
                  <a:srgbClr val="002060"/>
                </a:solidFill>
              </a:rPr>
              <a:t>     Межлабораторные сличительные </a:t>
            </a:r>
          </a:p>
          <a:p>
            <a:r>
              <a:rPr lang="ru-RU" sz="1600" b="1" dirty="0">
                <a:solidFill>
                  <a:srgbClr val="002060"/>
                </a:solidFill>
              </a:rPr>
              <a:t>испытания и др. 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253352" y="2229403"/>
            <a:ext cx="4011576" cy="40011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2000" b="1" dirty="0">
                <a:ln w="50800"/>
                <a:solidFill>
                  <a:srgbClr val="0037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ТЕМАТИКА КОНФЕРЕНЦИИ</a:t>
            </a:r>
          </a:p>
        </p:txBody>
      </p:sp>
    </p:spTree>
    <p:extLst>
      <p:ext uri="{BB962C8B-B14F-4D97-AF65-F5344CB8AC3E}">
        <p14:creationId xmlns:p14="http://schemas.microsoft.com/office/powerpoint/2010/main" val="10325750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0D6CE3-AECF-4569-8ACD-33472A92AED1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411760" y="2132856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000" b="1" dirty="0">
                <a:solidFill>
                  <a:srgbClr val="262062"/>
                </a:solidFill>
                <a:latin typeface="Arial Black" pitchFamily="34" charset="0"/>
                <a:cs typeface="+mn-cs"/>
              </a:rPr>
              <a:t>Спасибо за внимание!</a:t>
            </a:r>
            <a:endParaRPr lang="en-US" sz="4000" b="1" dirty="0">
              <a:solidFill>
                <a:srgbClr val="262062"/>
              </a:solidFill>
              <a:latin typeface="Arial Black" pitchFamily="34" charset="0"/>
              <a:cs typeface="+mn-cs"/>
            </a:endParaRPr>
          </a:p>
          <a:p>
            <a:pPr algn="ctr"/>
            <a:endParaRPr lang="en-US" sz="4000" b="1" dirty="0">
              <a:solidFill>
                <a:srgbClr val="262062"/>
              </a:solidFill>
              <a:latin typeface="Arial Black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760045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7888" y="1232824"/>
            <a:ext cx="8208912" cy="720080"/>
          </a:xfrm>
        </p:spPr>
        <p:txBody>
          <a:bodyPr/>
          <a:lstStyle/>
          <a:p>
            <a:r>
              <a:rPr lang="ru-RU" sz="1800" b="1" dirty="0">
                <a:solidFill>
                  <a:srgbClr val="003760"/>
                </a:solidFill>
                <a:latin typeface="Arial Black" panose="020B0A04020102020204" pitchFamily="34" charset="0"/>
                <a:ea typeface="+mn-ea"/>
                <a:cs typeface="+mn-cs"/>
              </a:rPr>
              <a:t>ИНФОРМАЦИЯ</a:t>
            </a:r>
            <a:br>
              <a:rPr lang="ru-RU" sz="1800" b="1" dirty="0">
                <a:solidFill>
                  <a:srgbClr val="003760"/>
                </a:solidFill>
                <a:latin typeface="Arial Black" panose="020B0A04020102020204" pitchFamily="34" charset="0"/>
                <a:ea typeface="+mn-ea"/>
                <a:cs typeface="+mn-cs"/>
              </a:rPr>
            </a:br>
            <a:r>
              <a:rPr lang="ru-RU" sz="1800" b="1" dirty="0">
                <a:solidFill>
                  <a:srgbClr val="003760"/>
                </a:solidFill>
                <a:latin typeface="Arial Black" panose="020B0A04020102020204" pitchFamily="34" charset="0"/>
                <a:ea typeface="+mn-ea"/>
                <a:cs typeface="+mn-cs"/>
              </a:rPr>
              <a:t> О ХОДЕ РЕАЛИЗАЦИИ ПРОГРАММЫ ПО СОЗДАНИЮ И ПРИМЕНЕНИЮ МЕЖГОСУДАРСТВЕННЫХ СТАНДАРТНЫХ ОБРАЗЦОВ СОСТАВА И СВОЙСТВ ВЕЩЕСТВ И МАТЕРИАЛОВ НА 2016-2020 ГОДЫ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688879-1EBD-43B1-9DB2-0649EA3C574F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487996" y="2425974"/>
            <a:ext cx="8054552" cy="4295501"/>
          </a:xfrm>
        </p:spPr>
        <p:txBody>
          <a:bodyPr/>
          <a:lstStyle/>
          <a:p>
            <a:pPr algn="ctr"/>
            <a:r>
              <a:rPr lang="ru-RU" sz="1800" b="1" dirty="0">
                <a:solidFill>
                  <a:srgbClr val="003760"/>
                </a:solidFill>
              </a:rPr>
              <a:t>За период, прошедший после 52-го заседания МГС, в рамках Программы специалистами Российской Федерации представлен 1 тип национального СО по позиции Программы, приведенной в таблице:</a:t>
            </a:r>
          </a:p>
          <a:p>
            <a:endParaRPr lang="ru-RU" sz="1800" b="1" dirty="0">
              <a:solidFill>
                <a:srgbClr val="003760"/>
              </a:solidFill>
            </a:endParaRPr>
          </a:p>
        </p:txBody>
      </p:sp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id="{7E13A5C2-C125-4475-BB09-C7F63A3F85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3660419"/>
              </p:ext>
            </p:extLst>
          </p:nvPr>
        </p:nvGraphicFramePr>
        <p:xfrm>
          <a:off x="912391" y="3429000"/>
          <a:ext cx="7339905" cy="20993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40162">
                  <a:extLst>
                    <a:ext uri="{9D8B030D-6E8A-4147-A177-3AD203B41FA5}">
                      <a16:colId xmlns:a16="http://schemas.microsoft.com/office/drawing/2014/main" val="3418628163"/>
                    </a:ext>
                  </a:extLst>
                </a:gridCol>
                <a:gridCol w="1308904">
                  <a:extLst>
                    <a:ext uri="{9D8B030D-6E8A-4147-A177-3AD203B41FA5}">
                      <a16:colId xmlns:a16="http://schemas.microsoft.com/office/drawing/2014/main" val="2213620876"/>
                    </a:ext>
                  </a:extLst>
                </a:gridCol>
                <a:gridCol w="326367">
                  <a:extLst>
                    <a:ext uri="{9D8B030D-6E8A-4147-A177-3AD203B41FA5}">
                      <a16:colId xmlns:a16="http://schemas.microsoft.com/office/drawing/2014/main" val="1389571582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val="927240639"/>
                    </a:ext>
                  </a:extLst>
                </a:gridCol>
                <a:gridCol w="3104232">
                  <a:extLst>
                    <a:ext uri="{9D8B030D-6E8A-4147-A177-3AD203B41FA5}">
                      <a16:colId xmlns:a16="http://schemas.microsoft.com/office/drawing/2014/main" val="2911658051"/>
                    </a:ext>
                  </a:extLst>
                </a:gridCol>
              </a:tblGrid>
              <a:tr h="437033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1600">
                          <a:solidFill>
                            <a:srgbClr val="0070C0"/>
                          </a:solidFill>
                          <a:effectLst/>
                          <a:latin typeface="Arial Black" panose="020B0A04020102020204" pitchFamily="34" charset="0"/>
                        </a:rPr>
                        <a:t>№</a:t>
                      </a: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1600">
                          <a:solidFill>
                            <a:srgbClr val="0070C0"/>
                          </a:solidFill>
                          <a:effectLst/>
                          <a:latin typeface="Arial Black" panose="020B0A04020102020204" pitchFamily="34" charset="0"/>
                        </a:rPr>
                        <a:t>п/п</a:t>
                      </a:r>
                      <a:endParaRPr lang="ru-RU" sz="1600">
                        <a:solidFill>
                          <a:srgbClr val="0070C0"/>
                        </a:solidFill>
                        <a:effectLst/>
                        <a:latin typeface="Arial Black" panose="020B0A040201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9CC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1600">
                          <a:solidFill>
                            <a:srgbClr val="0070C0"/>
                          </a:solidFill>
                          <a:effectLst/>
                          <a:latin typeface="Arial Black" panose="020B0A04020102020204" pitchFamily="34" charset="0"/>
                        </a:rPr>
                        <a:t>Позиция Программы</a:t>
                      </a:r>
                      <a:endParaRPr lang="ru-RU" sz="1600">
                        <a:solidFill>
                          <a:srgbClr val="0070C0"/>
                        </a:solidFill>
                        <a:effectLst/>
                        <a:latin typeface="Arial Black" panose="020B0A040201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9CC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Номер по национальному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Реестру СО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70C0"/>
                          </a:solidFill>
                          <a:effectLst/>
                          <a:latin typeface="Arial Black" panose="020B0A04020102020204" pitchFamily="34" charset="0"/>
                        </a:rPr>
                        <a:t>Номер по национальному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70C0"/>
                          </a:solidFill>
                          <a:effectLst/>
                          <a:latin typeface="Arial Black" panose="020B0A04020102020204" pitchFamily="34" charset="0"/>
                        </a:rPr>
                        <a:t>Реестру СО</a:t>
                      </a:r>
                      <a:endParaRPr lang="ru-RU" sz="1600" dirty="0">
                        <a:solidFill>
                          <a:srgbClr val="0070C0"/>
                        </a:solidFill>
                        <a:effectLst/>
                        <a:latin typeface="Arial Black" panose="020B0A040201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1600" dirty="0">
                          <a:solidFill>
                            <a:srgbClr val="0070C0"/>
                          </a:solidFill>
                          <a:effectLst/>
                          <a:latin typeface="Arial Black" panose="020B0A04020102020204" pitchFamily="34" charset="0"/>
                        </a:rPr>
                        <a:t>Наименование СО</a:t>
                      </a:r>
                      <a:endParaRPr lang="ru-RU" sz="1600" dirty="0">
                        <a:solidFill>
                          <a:srgbClr val="0070C0"/>
                        </a:solidFill>
                        <a:effectLst/>
                        <a:latin typeface="Arial Black" panose="020B0A040201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9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6683275"/>
                  </a:ext>
                </a:extLst>
              </a:tr>
              <a:tr h="803925"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70C0"/>
                          </a:solidFill>
                          <a:effectLst/>
                          <a:latin typeface="Arial Black" panose="020B0A04020102020204" pitchFamily="34" charset="0"/>
                        </a:rPr>
                        <a:t>Российская Федерация,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70C0"/>
                          </a:solidFill>
                          <a:effectLst/>
                          <a:latin typeface="Arial Black" panose="020B0A04020102020204" pitchFamily="34" charset="0"/>
                        </a:rPr>
                        <a:t>Разработчик:  ФГУП «УНИИМ»,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70C0"/>
                          </a:solidFill>
                          <a:effectLst/>
                          <a:latin typeface="Arial Black" panose="020B0A04020102020204" pitchFamily="34" charset="0"/>
                        </a:rPr>
                        <a:t>г. Екатеринбург</a:t>
                      </a:r>
                      <a:endParaRPr lang="ru-RU" sz="1600" dirty="0">
                        <a:solidFill>
                          <a:srgbClr val="0070C0"/>
                        </a:solidFill>
                        <a:effectLst/>
                        <a:latin typeface="Arial Black" panose="020B0A040201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9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54162651"/>
                  </a:ext>
                </a:extLst>
              </a:tr>
              <a:tr h="474127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>
                          <a:solidFill>
                            <a:srgbClr val="0070C0"/>
                          </a:solidFill>
                          <a:effectLst/>
                          <a:latin typeface="Arial Black" panose="020B0A04020102020204" pitchFamily="34" charset="0"/>
                        </a:rPr>
                        <a:t> </a:t>
                      </a:r>
                      <a:endParaRPr lang="ru-RU" sz="1600">
                        <a:solidFill>
                          <a:srgbClr val="0070C0"/>
                        </a:solidFill>
                        <a:effectLst/>
                        <a:latin typeface="Arial Black" panose="020B0A040201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70C0"/>
                          </a:solidFill>
                          <a:effectLst/>
                          <a:latin typeface="Arial Black" panose="020B0A04020102020204" pitchFamily="34" charset="0"/>
                        </a:rPr>
                        <a:t>5.1</a:t>
                      </a:r>
                      <a:endParaRPr lang="ru-RU" sz="1600" dirty="0">
                        <a:solidFill>
                          <a:srgbClr val="0070C0"/>
                        </a:solidFill>
                        <a:effectLst/>
                        <a:latin typeface="Arial Black" panose="020B0A040201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9CC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49580" algn="l"/>
                          <a:tab pos="2969895" algn="ctr"/>
                          <a:tab pos="5940425" algn="r"/>
                        </a:tabLst>
                      </a:pPr>
                      <a:r>
                        <a:rPr lang="x-none" sz="1600">
                          <a:solidFill>
                            <a:srgbClr val="0070C0"/>
                          </a:solidFill>
                          <a:effectLst/>
                          <a:latin typeface="Arial Black" panose="020B0A04020102020204" pitchFamily="34" charset="0"/>
                        </a:rPr>
                        <a:t>ГСО 8837-2006</a:t>
                      </a:r>
                      <a:endParaRPr lang="ru-RU" sz="1600">
                        <a:solidFill>
                          <a:srgbClr val="0070C0"/>
                        </a:solidFill>
                        <a:effectLst/>
                        <a:latin typeface="Arial Black" panose="020B0A040201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9CC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49580" algn="l"/>
                          <a:tab pos="2969895" algn="ctr"/>
                          <a:tab pos="5940425" algn="r"/>
                        </a:tabLst>
                      </a:pP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70C0"/>
                          </a:solidFill>
                          <a:effectLst/>
                          <a:latin typeface="Arial Black" panose="020B0A04020102020204" pitchFamily="34" charset="0"/>
                        </a:rPr>
                        <a:t>СО влажности пиломатериалов</a:t>
                      </a:r>
                      <a:endParaRPr lang="ru-RU" sz="1600" dirty="0">
                        <a:solidFill>
                          <a:srgbClr val="0070C0"/>
                        </a:solidFill>
                        <a:effectLst/>
                        <a:latin typeface="Arial Black" panose="020B0A040201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99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95098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77320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688879-1EBD-43B1-9DB2-0649EA3C574F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sp>
        <p:nvSpPr>
          <p:cNvPr id="9" name="Заголовок 1"/>
          <p:cNvSpPr txBox="1">
            <a:spLocks/>
          </p:cNvSpPr>
          <p:nvPr/>
        </p:nvSpPr>
        <p:spPr bwMode="auto">
          <a:xfrm>
            <a:off x="457200" y="1232756"/>
            <a:ext cx="8208912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000" b="1" dirty="0">
                <a:solidFill>
                  <a:srgbClr val="FF0000"/>
                </a:solidFill>
                <a:latin typeface="Arial Black" panose="020B0A04020102020204" pitchFamily="34" charset="0"/>
                <a:ea typeface="+mn-ea"/>
                <a:cs typeface="+mn-cs"/>
              </a:rPr>
              <a:t>Номенклатура 18 типов СО РЕСПУБЛИКИ КАЗАХСТАН</a:t>
            </a:r>
          </a:p>
        </p:txBody>
      </p:sp>
      <p:graphicFrame>
        <p:nvGraphicFramePr>
          <p:cNvPr id="5" name="Объект 4">
            <a:extLst>
              <a:ext uri="{FF2B5EF4-FFF2-40B4-BE49-F238E27FC236}">
                <a16:creationId xmlns:a16="http://schemas.microsoft.com/office/drawing/2014/main" id="{616CDE6A-6365-4EED-8C49-00BAFE06A591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97311742"/>
              </p:ext>
            </p:extLst>
          </p:nvPr>
        </p:nvGraphicFramePr>
        <p:xfrm>
          <a:off x="28002" y="1628800"/>
          <a:ext cx="9144000" cy="529150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144000">
                  <a:extLst>
                    <a:ext uri="{9D8B030D-6E8A-4147-A177-3AD203B41FA5}">
                      <a16:colId xmlns:a16="http://schemas.microsoft.com/office/drawing/2014/main" val="109797652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265113" indent="-190500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600" b="1" dirty="0">
                          <a:effectLst/>
                        </a:rPr>
                        <a:t>СО состава раствора ионов никеля (II), СО-10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433" marR="33668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777546"/>
                  </a:ext>
                </a:extLst>
              </a:tr>
              <a:tr h="248289">
                <a:tc>
                  <a:txBody>
                    <a:bodyPr/>
                    <a:lstStyle/>
                    <a:p>
                      <a:pPr marL="265113" indent="-190500" algn="l" defTabSz="914400" rtl="0" eaLnBrk="1" latinLnBrk="0" hangingPunct="1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 состава раствора ионов серебра (I), СО-13</a:t>
                      </a:r>
                    </a:p>
                  </a:txBody>
                  <a:tcPr marL="27433" marR="33668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0610847"/>
                  </a:ext>
                </a:extLst>
              </a:tr>
              <a:tr h="248289">
                <a:tc>
                  <a:txBody>
                    <a:bodyPr/>
                    <a:lstStyle/>
                    <a:p>
                      <a:pPr marL="265113" indent="-190500" algn="l" defTabSz="914400" rtl="0" eaLnBrk="1" latinLnBrk="0" hangingPunct="1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 состава газовой смеси метан в воздухе (</a:t>
                      </a:r>
                      <a:r>
                        <a:rPr lang="en-US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</a:t>
                      </a:r>
                      <a:r>
                        <a:rPr lang="ru-RU" sz="1600" b="1" kern="1200" baseline="-25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r>
                        <a:rPr lang="ru-RU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-воздух)</a:t>
                      </a:r>
                    </a:p>
                  </a:txBody>
                  <a:tcPr marL="27433" marR="33668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0412396"/>
                  </a:ext>
                </a:extLst>
              </a:tr>
              <a:tr h="263495">
                <a:tc>
                  <a:txBody>
                    <a:bodyPr/>
                    <a:lstStyle/>
                    <a:p>
                      <a:pPr marL="265113" indent="-190500" algn="l" defTabSz="914400" rtl="0" eaLnBrk="1" latinLnBrk="0" hangingPunct="1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 состава газовой смеси кислород в азоте (O</a:t>
                      </a:r>
                      <a:r>
                        <a:rPr lang="ru-RU" sz="1600" b="1" kern="1200" baseline="-25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ru-RU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n-US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</a:t>
                      </a:r>
                      <a:r>
                        <a:rPr lang="ru-RU" sz="1600" b="1" kern="1200" baseline="-25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ru-RU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27433" marR="33668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0570381"/>
                  </a:ext>
                </a:extLst>
              </a:tr>
              <a:tr h="248289">
                <a:tc>
                  <a:txBody>
                    <a:bodyPr/>
                    <a:lstStyle/>
                    <a:p>
                      <a:pPr marL="265113" indent="-190500" algn="l" defTabSz="914400" rtl="0" eaLnBrk="1" latinLnBrk="0" hangingPunct="1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 плотности жидкости РЭП-KZ-680</a:t>
                      </a:r>
                    </a:p>
                  </a:txBody>
                  <a:tcPr marL="27433" marR="33668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3830450"/>
                  </a:ext>
                </a:extLst>
              </a:tr>
              <a:tr h="248289">
                <a:tc>
                  <a:txBody>
                    <a:bodyPr/>
                    <a:lstStyle/>
                    <a:p>
                      <a:pPr marL="265113" indent="-190500" algn="l" defTabSz="914400" rtl="0" eaLnBrk="1" latinLnBrk="0" hangingPunct="1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 плотности жидкости РЭП-KZ-810</a:t>
                      </a:r>
                    </a:p>
                  </a:txBody>
                  <a:tcPr marL="27433" marR="33668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9650955"/>
                  </a:ext>
                </a:extLst>
              </a:tr>
              <a:tr h="248289">
                <a:tc>
                  <a:txBody>
                    <a:bodyPr/>
                    <a:lstStyle/>
                    <a:p>
                      <a:pPr marL="265113" indent="-190500" algn="l" defTabSz="914400" rtl="0" eaLnBrk="1" latinLnBrk="0" hangingPunct="1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 плотности жидкости РЭП-KZ-880</a:t>
                      </a:r>
                    </a:p>
                  </a:txBody>
                  <a:tcPr marL="27433" marR="33668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6322331"/>
                  </a:ext>
                </a:extLst>
              </a:tr>
              <a:tr h="248289">
                <a:tc>
                  <a:txBody>
                    <a:bodyPr/>
                    <a:lstStyle/>
                    <a:p>
                      <a:pPr marL="265113" indent="-190500" algn="l" defTabSz="914400" rtl="0" eaLnBrk="1" latinLnBrk="0" hangingPunct="1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 плотности жидкости РЭП-KZ-900</a:t>
                      </a:r>
                    </a:p>
                  </a:txBody>
                  <a:tcPr marL="27433" marR="33668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3598044"/>
                  </a:ext>
                </a:extLst>
              </a:tr>
              <a:tr h="248289">
                <a:tc>
                  <a:txBody>
                    <a:bodyPr/>
                    <a:lstStyle/>
                    <a:p>
                      <a:pPr marL="265113" indent="-190500" algn="l" defTabSz="914400" rtl="0" eaLnBrk="1" latinLnBrk="0" hangingPunct="1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 плотности жидкости РЭП-KZ-1330</a:t>
                      </a:r>
                    </a:p>
                  </a:txBody>
                  <a:tcPr marL="27433" marR="33668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8075325"/>
                  </a:ext>
                </a:extLst>
              </a:tr>
              <a:tr h="248289">
                <a:tc>
                  <a:txBody>
                    <a:bodyPr/>
                    <a:lstStyle/>
                    <a:p>
                      <a:pPr marL="265113" indent="-190500" algn="l" defTabSz="914400" rtl="0" eaLnBrk="1" latinLnBrk="0" hangingPunct="1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 состава газовой смеси оксид углерода в воздухе (СО-воздух)</a:t>
                      </a:r>
                    </a:p>
                  </a:txBody>
                  <a:tcPr marL="27433" marR="33668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4589857"/>
                  </a:ext>
                </a:extLst>
              </a:tr>
              <a:tr h="248289">
                <a:tc>
                  <a:txBody>
                    <a:bodyPr/>
                    <a:lstStyle/>
                    <a:p>
                      <a:pPr marL="265113" indent="-190500" algn="l" defTabSz="914400" rtl="0" eaLnBrk="1" latinLnBrk="0" hangingPunct="1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 состава газовой смеси оксид углерода в воздухе (СО-воздух)</a:t>
                      </a:r>
                    </a:p>
                  </a:txBody>
                  <a:tcPr marL="27433" marR="33668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041706"/>
                  </a:ext>
                </a:extLst>
              </a:tr>
              <a:tr h="248289">
                <a:tc>
                  <a:txBody>
                    <a:bodyPr/>
                    <a:lstStyle/>
                    <a:p>
                      <a:pPr marL="265113" indent="-190500" algn="l" defTabSz="914400" rtl="0" eaLnBrk="1" latinLnBrk="0" hangingPunct="1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 состава газовой смеси оксид углерода в воздухе (СО-воздух)</a:t>
                      </a:r>
                    </a:p>
                  </a:txBody>
                  <a:tcPr marL="27433" marR="33668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5451440"/>
                  </a:ext>
                </a:extLst>
              </a:tr>
              <a:tr h="248289">
                <a:tc>
                  <a:txBody>
                    <a:bodyPr/>
                    <a:lstStyle/>
                    <a:p>
                      <a:pPr marL="265113" indent="-190500" algn="l" defTabSz="914400" rtl="0" eaLnBrk="1" latinLnBrk="0" hangingPunct="1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 состава газовой смеси метана в воздухе (</a:t>
                      </a:r>
                      <a:r>
                        <a:rPr lang="en-US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</a:t>
                      </a:r>
                      <a:r>
                        <a:rPr lang="ru-RU" sz="1600" b="1" kern="1200" baseline="-25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r>
                        <a:rPr lang="ru-RU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-воздух)</a:t>
                      </a:r>
                    </a:p>
                  </a:txBody>
                  <a:tcPr marL="27433" marR="33668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7915278"/>
                  </a:ext>
                </a:extLst>
              </a:tr>
              <a:tr h="248289">
                <a:tc>
                  <a:txBody>
                    <a:bodyPr/>
                    <a:lstStyle/>
                    <a:p>
                      <a:pPr marL="265113" indent="-190500" algn="l" defTabSz="914400" rtl="0" eaLnBrk="1" latinLnBrk="0" hangingPunct="1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 состава газовой смеси сероводород в азоте (</a:t>
                      </a:r>
                      <a:r>
                        <a:rPr lang="en-US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</a:t>
                      </a:r>
                      <a:r>
                        <a:rPr lang="ru-RU" sz="1600" b="1" kern="1200" baseline="-25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</a:t>
                      </a:r>
                      <a:r>
                        <a:rPr lang="ru-RU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n-US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</a:t>
                      </a:r>
                      <a:r>
                        <a:rPr lang="ru-RU" sz="1600" b="1" kern="1200" baseline="-25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ru-RU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27433" marR="33668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2785788"/>
                  </a:ext>
                </a:extLst>
              </a:tr>
              <a:tr h="496577">
                <a:tc>
                  <a:txBody>
                    <a:bodyPr/>
                    <a:lstStyle/>
                    <a:p>
                      <a:pPr marL="265113" indent="-190500" algn="l" defTabSz="914400" rtl="0" eaLnBrk="1" latinLnBrk="0" hangingPunct="1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 состава газовой смеси сероводород, метилмеркаптан, </a:t>
                      </a:r>
                      <a:r>
                        <a:rPr lang="ru-RU" sz="16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этилмеркаптан</a:t>
                      </a:r>
                      <a:r>
                        <a:rPr lang="ru-RU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в азоте </a:t>
                      </a:r>
                    </a:p>
                    <a:p>
                      <a:pPr marL="74613" indent="0" algn="l" defTabSz="914400" rtl="0" eaLnBrk="1" latinLnBrk="0" hangingPunct="1"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ru-RU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</a:t>
                      </a:r>
                      <a:r>
                        <a:rPr lang="en-US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(H</a:t>
                      </a:r>
                      <a:r>
                        <a:rPr lang="en-US" sz="1600" b="1" kern="1200" baseline="-25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S-CH</a:t>
                      </a:r>
                      <a:r>
                        <a:rPr lang="en-US" sz="1600" b="1" kern="1200" baseline="-25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en-US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SH-C</a:t>
                      </a:r>
                      <a:r>
                        <a:rPr lang="en-US" sz="1600" b="1" kern="1200" baseline="-25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</a:t>
                      </a:r>
                      <a:r>
                        <a:rPr lang="en-US" sz="1600" b="1" kern="1200" baseline="-25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r>
                        <a:rPr lang="en-US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SH-N</a:t>
                      </a:r>
                      <a:r>
                        <a:rPr lang="en-US" sz="1600" b="1" kern="1200" baseline="-25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ru-RU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7433" marR="33668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0144485"/>
                  </a:ext>
                </a:extLst>
              </a:tr>
              <a:tr h="248289">
                <a:tc>
                  <a:txBody>
                    <a:bodyPr/>
                    <a:lstStyle/>
                    <a:p>
                      <a:pPr marL="265113" indent="-190500" algn="l" defTabSz="914400" rtl="0" eaLnBrk="1" latinLnBrk="0" hangingPunct="1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 состава газовой смеси пропан в гелии (</a:t>
                      </a:r>
                      <a:r>
                        <a:rPr lang="en-US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r>
                        <a:rPr lang="ru-RU" sz="1600" b="1" kern="1200" baseline="-25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en-US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</a:t>
                      </a:r>
                      <a:r>
                        <a:rPr lang="ru-RU" sz="1600" b="1" kern="1200" baseline="-25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r>
                        <a:rPr lang="ru-RU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n-US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</a:t>
                      </a:r>
                      <a:r>
                        <a:rPr lang="ru-RU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27433" marR="33668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0019977"/>
                  </a:ext>
                </a:extLst>
              </a:tr>
              <a:tr h="496577">
                <a:tc>
                  <a:txBody>
                    <a:bodyPr/>
                    <a:lstStyle/>
                    <a:p>
                      <a:pPr marL="265113" indent="-190500" algn="l" defTabSz="914400" rtl="0" eaLnBrk="1" latinLnBrk="0" hangingPunct="1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 состава газовой смеси оксид углерода, диоксид углерода, кислород, пропан в азоте/воздухе (СО-СО</a:t>
                      </a:r>
                      <a:r>
                        <a:rPr lang="ru-RU" sz="1600" b="1" kern="1200" baseline="-25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ru-RU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-О</a:t>
                      </a:r>
                      <a:r>
                        <a:rPr lang="ru-RU" sz="1600" b="1" kern="1200" baseline="-25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ru-RU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*-C</a:t>
                      </a:r>
                      <a:r>
                        <a:rPr lang="ru-RU" sz="1600" b="1" kern="1200" baseline="-25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ru-RU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</a:t>
                      </a:r>
                      <a:r>
                        <a:rPr lang="ru-RU" sz="1600" b="1" kern="1200" baseline="-25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r>
                        <a:rPr lang="ru-RU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n-US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</a:t>
                      </a:r>
                      <a:r>
                        <a:rPr lang="ru-RU" sz="1600" b="1" kern="1200" baseline="-25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ru-RU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/воздух)</a:t>
                      </a:r>
                    </a:p>
                  </a:txBody>
                  <a:tcPr marL="27433" marR="33668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6206226"/>
                  </a:ext>
                </a:extLst>
              </a:tr>
              <a:tr h="563262">
                <a:tc>
                  <a:txBody>
                    <a:bodyPr/>
                    <a:lstStyle/>
                    <a:p>
                      <a:pPr marL="265113" indent="-190500" algn="l" defTabSz="914400" rtl="0" eaLnBrk="1" latinLnBrk="0" hangingPunct="1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 состава газовой смеси метан, этан, этилен, ацетилен, водород, оксид углерода, диоксид углерода, кислород, азот в гелии/аргоне </a:t>
                      </a:r>
                      <a:r>
                        <a:rPr lang="en-US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(CH</a:t>
                      </a:r>
                      <a:r>
                        <a:rPr lang="en-US" sz="1600" b="1" kern="1200" baseline="-25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r>
                        <a:rPr lang="en-US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*-C</a:t>
                      </a:r>
                      <a:r>
                        <a:rPr lang="en-US" sz="1600" b="1" kern="1200" baseline="-25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</a:t>
                      </a:r>
                      <a:r>
                        <a:rPr lang="en-US" sz="1600" b="1" kern="1200" baseline="-25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r>
                        <a:rPr lang="en-US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-C</a:t>
                      </a:r>
                      <a:r>
                        <a:rPr lang="en-US" sz="1600" b="1" kern="1200" baseline="-25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</a:t>
                      </a:r>
                      <a:r>
                        <a:rPr lang="en-US" sz="1600" b="1" kern="1200" baseline="-25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r>
                        <a:rPr lang="en-US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-C</a:t>
                      </a:r>
                      <a:r>
                        <a:rPr lang="en-US" sz="1600" b="1" kern="1200" baseline="-25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</a:t>
                      </a:r>
                      <a:r>
                        <a:rPr lang="en-US" sz="1600" b="1" kern="1200" baseline="-25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*-H</a:t>
                      </a:r>
                      <a:r>
                        <a:rPr lang="en-US" sz="1600" b="1" kern="1200" baseline="-25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*-CO*-CO</a:t>
                      </a:r>
                      <a:r>
                        <a:rPr lang="en-US" sz="1600" b="1" kern="1200" baseline="-25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-O</a:t>
                      </a:r>
                      <a:r>
                        <a:rPr lang="en-US" sz="1600" b="1" kern="1200" baseline="-25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*-N</a:t>
                      </a:r>
                      <a:r>
                        <a:rPr lang="en-US" sz="1600" b="1" kern="1200" baseline="-25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*-He/</a:t>
                      </a:r>
                      <a:r>
                        <a:rPr lang="en-US" sz="16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</a:t>
                      </a:r>
                      <a:r>
                        <a:rPr lang="en-US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).</a:t>
                      </a:r>
                      <a:endParaRPr lang="ru-RU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7433" marR="33668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5359863"/>
                  </a:ext>
                </a:extLst>
              </a:tr>
            </a:tbl>
          </a:graphicData>
        </a:graphic>
      </p:graphicFrame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5274AD26-88A6-4AC5-9899-C45673004D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4" y="419048"/>
            <a:ext cx="8579296" cy="1065736"/>
          </a:xfrm>
        </p:spPr>
        <p:txBody>
          <a:bodyPr/>
          <a:lstStyle/>
          <a:p>
            <a:pPr algn="l"/>
            <a:r>
              <a:rPr lang="ru-RU" sz="2800" b="1" dirty="0">
                <a:solidFill>
                  <a:srgbClr val="003760"/>
                </a:solidFill>
                <a:latin typeface="Arial Black" panose="020B0A04020102020204" pitchFamily="34" charset="0"/>
                <a:ea typeface="+mn-ea"/>
                <a:cs typeface="+mn-cs"/>
              </a:rPr>
              <a:t>Об актуализации Реестра МСО</a:t>
            </a:r>
            <a:br>
              <a:rPr lang="ru-RU" sz="2000" b="1" dirty="0">
                <a:solidFill>
                  <a:srgbClr val="003760"/>
                </a:solidFill>
                <a:latin typeface="Arial Black" panose="020B0A04020102020204" pitchFamily="34" charset="0"/>
                <a:ea typeface="+mn-ea"/>
                <a:cs typeface="+mn-cs"/>
              </a:rPr>
            </a:br>
            <a:r>
              <a:rPr lang="ru-RU" sz="1600" b="1" dirty="0">
                <a:solidFill>
                  <a:srgbClr val="003760"/>
                </a:solidFill>
                <a:latin typeface="Arial Black" panose="020B0A04020102020204" pitchFamily="34" charset="0"/>
                <a:ea typeface="+mn-ea"/>
                <a:cs typeface="+mn-cs"/>
              </a:rPr>
              <a:t>О признании в качестве МСО вновь разработанных национальных СО</a:t>
            </a:r>
          </a:p>
        </p:txBody>
      </p:sp>
    </p:spTree>
    <p:extLst>
      <p:ext uri="{BB962C8B-B14F-4D97-AF65-F5344CB8AC3E}">
        <p14:creationId xmlns:p14="http://schemas.microsoft.com/office/powerpoint/2010/main" val="7301279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95536" y="1052736"/>
            <a:ext cx="8496944" cy="5400600"/>
          </a:xfrm>
        </p:spPr>
        <p:txBody>
          <a:bodyPr/>
          <a:lstStyle/>
          <a:p>
            <a:r>
              <a:rPr lang="ru-RU" sz="2000" b="1" dirty="0">
                <a:solidFill>
                  <a:srgbClr val="262062"/>
                </a:solidFill>
              </a:rPr>
              <a:t>По состоянию на 20.04.2018 года получена информация о возможности признания 18-ти типов национальных СО Республики Казахстан в качестве МСО от: </a:t>
            </a:r>
            <a:r>
              <a:rPr lang="ru-RU" sz="2000" b="1" dirty="0">
                <a:solidFill>
                  <a:srgbClr val="C00000"/>
                </a:solidFill>
              </a:rPr>
              <a:t>Республики Армения </a:t>
            </a:r>
            <a:r>
              <a:rPr lang="ru-RU" sz="2000" b="1" dirty="0">
                <a:solidFill>
                  <a:srgbClr val="262062"/>
                </a:solidFill>
              </a:rPr>
              <a:t>(исх. № НИМ-82 от 06.03.2018) и </a:t>
            </a:r>
            <a:r>
              <a:rPr lang="ru-RU" sz="2000" b="1" dirty="0">
                <a:solidFill>
                  <a:srgbClr val="C00000"/>
                </a:solidFill>
              </a:rPr>
              <a:t>Республики Узбекистан </a:t>
            </a:r>
            <a:r>
              <a:rPr lang="ru-RU" sz="2000" b="1" dirty="0">
                <a:solidFill>
                  <a:srgbClr val="262062"/>
                </a:solidFill>
              </a:rPr>
              <a:t>(исх. № 09/1687 от 30.03.2018 с замечаниями на 18 типов СО). </a:t>
            </a:r>
          </a:p>
          <a:p>
            <a:pPr marL="0" indent="0">
              <a:buNone/>
            </a:pPr>
            <a:endParaRPr lang="ru-RU" sz="2000" b="1" dirty="0">
              <a:solidFill>
                <a:srgbClr val="262062"/>
              </a:solidFill>
            </a:endParaRPr>
          </a:p>
          <a:p>
            <a:r>
              <a:rPr lang="ru-RU" sz="2000" b="1" dirty="0">
                <a:solidFill>
                  <a:srgbClr val="262062"/>
                </a:solidFill>
              </a:rPr>
              <a:t>Информации о возможности признания национальных СО Республики Казахстан в качестве МСО от других государств Содружества в наш адрес не поступало.</a:t>
            </a:r>
          </a:p>
          <a:p>
            <a:pPr marL="0" indent="0">
              <a:buNone/>
            </a:pPr>
            <a:endParaRPr lang="ru-RU" sz="2000" b="1" dirty="0">
              <a:solidFill>
                <a:srgbClr val="262062"/>
              </a:solidFill>
            </a:endParaRPr>
          </a:p>
          <a:p>
            <a:r>
              <a:rPr lang="ru-RU" sz="2000" b="1" dirty="0">
                <a:solidFill>
                  <a:srgbClr val="262062"/>
                </a:solidFill>
              </a:rPr>
              <a:t>При наличии получения достаточного количества положительных заключений от государств-участников Соглашения о возможности признания в качестве МСО национальных СО Республики Казахстан, включенных в Перечень до 53-го заседания МГС, они могут быть рекомендованы для признания в качестве МСО на 53-е заседание МГС.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688879-1EBD-43B1-9DB2-0649EA3C574F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0965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688879-1EBD-43B1-9DB2-0649EA3C574F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B7C7FFD5-B51D-478D-8CAD-E6AE0E9D98F8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007831327"/>
              </p:ext>
            </p:extLst>
          </p:nvPr>
        </p:nvGraphicFramePr>
        <p:xfrm>
          <a:off x="89756" y="1524060"/>
          <a:ext cx="8964488" cy="54108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964488">
                  <a:extLst>
                    <a:ext uri="{9D8B030D-6E8A-4147-A177-3AD203B41FA5}">
                      <a16:colId xmlns:a16="http://schemas.microsoft.com/office/drawing/2014/main" val="1448765014"/>
                    </a:ext>
                  </a:extLst>
                </a:gridCol>
              </a:tblGrid>
              <a:tr h="262029">
                <a:tc>
                  <a:txBody>
                    <a:bodyPr/>
                    <a:lstStyle/>
                    <a:p>
                      <a:pPr marL="249555" indent="-171450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</a:rPr>
                        <a:t>СО состава раствора ионов кремния (КР-2)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</a:endParaRPr>
                    </a:p>
                  </a:txBody>
                  <a:tcPr marL="33668" marR="33668" marT="0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2115549"/>
                  </a:ext>
                </a:extLst>
              </a:tr>
              <a:tr h="262029">
                <a:tc>
                  <a:txBody>
                    <a:bodyPr/>
                    <a:lstStyle/>
                    <a:p>
                      <a:pPr marL="249555" indent="-171450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</a:rPr>
                        <a:t>СО температуры вспышки нефтепродуктов в закрытом тигле ТВЗТ-80-НС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</a:endParaRPr>
                    </a:p>
                  </a:txBody>
                  <a:tcPr marL="33668" marR="33668" marT="0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7490880"/>
                  </a:ext>
                </a:extLst>
              </a:tr>
              <a:tr h="262029">
                <a:tc>
                  <a:txBody>
                    <a:bodyPr/>
                    <a:lstStyle/>
                    <a:p>
                      <a:pPr marL="249555" indent="-171450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</a:rPr>
                        <a:t>СО температуры вспышки нефтепродуктов в закрытом тигле ТВЗТ-110-НС 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</a:endParaRPr>
                    </a:p>
                  </a:txBody>
                  <a:tcPr marL="33668" marR="33668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3262367"/>
                  </a:ext>
                </a:extLst>
              </a:tr>
              <a:tr h="262029">
                <a:tc>
                  <a:txBody>
                    <a:bodyPr/>
                    <a:lstStyle/>
                    <a:p>
                      <a:pPr marL="249555" indent="-171450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</a:rPr>
                        <a:t>СО температуры вспышки нефтепродуктов в открытом тигле ТВОТ-80-НС </a:t>
                      </a:r>
                    </a:p>
                  </a:txBody>
                  <a:tcPr marL="33668" marR="33668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318194"/>
                  </a:ext>
                </a:extLst>
              </a:tr>
              <a:tr h="262029">
                <a:tc>
                  <a:txBody>
                    <a:bodyPr/>
                    <a:lstStyle/>
                    <a:p>
                      <a:pPr marL="249555" indent="-171450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</a:rPr>
                        <a:t>СО температуры вспышки нефтепродуктов в открытом тигле ТВОТ-110-НС </a:t>
                      </a:r>
                    </a:p>
                  </a:txBody>
                  <a:tcPr marL="33668" marR="33668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0833975"/>
                  </a:ext>
                </a:extLst>
              </a:tr>
              <a:tr h="262029">
                <a:tc>
                  <a:txBody>
                    <a:bodyPr/>
                    <a:lstStyle/>
                    <a:p>
                      <a:pPr marL="249555" indent="-171450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</a:rPr>
                        <a:t>СО показателя текучести расплава полипропилена (СО ПТР-ПА-2)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</a:endParaRPr>
                    </a:p>
                  </a:txBody>
                  <a:tcPr marL="33668" marR="33668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876512"/>
                  </a:ext>
                </a:extLst>
              </a:tr>
              <a:tr h="262029">
                <a:tc>
                  <a:txBody>
                    <a:bodyPr/>
                    <a:lstStyle/>
                    <a:p>
                      <a:pPr marL="249555" indent="-171450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</a:rPr>
                        <a:t>СО показателя текучести расплава полиэтилена (СО ПТР-ПА-1)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</a:endParaRPr>
                    </a:p>
                  </a:txBody>
                  <a:tcPr marL="33668" marR="33668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0698195"/>
                  </a:ext>
                </a:extLst>
              </a:tr>
              <a:tr h="262029">
                <a:tc>
                  <a:txBody>
                    <a:bodyPr/>
                    <a:lstStyle/>
                    <a:p>
                      <a:pPr marL="249555" indent="-171450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</a:rPr>
                        <a:t>СО массовой доли общего осадка в остаточных топливах (имитатор) (СО ООТ-ПА) </a:t>
                      </a:r>
                    </a:p>
                  </a:txBody>
                  <a:tcPr marL="33668" marR="33668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4846122"/>
                  </a:ext>
                </a:extLst>
              </a:tr>
              <a:tr h="262029">
                <a:tc>
                  <a:txBody>
                    <a:bodyPr/>
                    <a:lstStyle/>
                    <a:p>
                      <a:pPr marL="249555" indent="-171450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</a:rPr>
                        <a:t>СО состава минерального удобрения (СО СМУ-ПА) 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</a:endParaRPr>
                    </a:p>
                  </a:txBody>
                  <a:tcPr marL="33668" marR="33668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8917014"/>
                  </a:ext>
                </a:extLst>
              </a:tr>
              <a:tr h="262029">
                <a:tc>
                  <a:txBody>
                    <a:bodyPr/>
                    <a:lstStyle/>
                    <a:p>
                      <a:pPr marL="249555" indent="-171450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</a:rPr>
                        <a:t>СО кажущейся вязкости моторного масла (СО ВЖ-НТ-ПА) 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</a:endParaRPr>
                    </a:p>
                  </a:txBody>
                  <a:tcPr marL="33668" marR="33668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2760058"/>
                  </a:ext>
                </a:extLst>
              </a:tr>
              <a:tr h="262029">
                <a:tc>
                  <a:txBody>
                    <a:bodyPr/>
                    <a:lstStyle/>
                    <a:p>
                      <a:pPr marL="249555" indent="-171450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</a:rPr>
                        <a:t>СО смазывающей способности дизельного топлива (СО ССДТ-ПА) 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</a:endParaRPr>
                    </a:p>
                  </a:txBody>
                  <a:tcPr marL="33668" marR="33668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3546030"/>
                  </a:ext>
                </a:extLst>
              </a:tr>
              <a:tr h="262029">
                <a:tc>
                  <a:txBody>
                    <a:bodyPr/>
                    <a:lstStyle/>
                    <a:p>
                      <a:pPr marL="249555" indent="-171450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</a:rPr>
                        <a:t>СО свойств и состава сухого молока (СО СМОЛ-ПА) 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</a:endParaRPr>
                    </a:p>
                  </a:txBody>
                  <a:tcPr marL="33668" marR="33668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926814"/>
                  </a:ext>
                </a:extLst>
              </a:tr>
              <a:tr h="262029">
                <a:tc>
                  <a:txBody>
                    <a:bodyPr/>
                    <a:lstStyle/>
                    <a:p>
                      <a:pPr marL="249555" indent="-171450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</a:rPr>
                        <a:t>СО общей минерализации воды (СО МКСО-ПА) 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</a:endParaRPr>
                    </a:p>
                  </a:txBody>
                  <a:tcPr marL="33668" marR="33668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5830915"/>
                  </a:ext>
                </a:extLst>
              </a:tr>
              <a:tr h="262029">
                <a:tc>
                  <a:txBody>
                    <a:bodyPr/>
                    <a:lstStyle/>
                    <a:p>
                      <a:pPr marL="249555" indent="-171450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</a:rPr>
                        <a:t>СО массовой доли ароматических углеводородов в дизельном топливе (СО АУДТ-ПА) </a:t>
                      </a:r>
                    </a:p>
                  </a:txBody>
                  <a:tcPr marL="33668" marR="33668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5988184"/>
                  </a:ext>
                </a:extLst>
              </a:tr>
              <a:tr h="262029">
                <a:tc>
                  <a:txBody>
                    <a:bodyPr/>
                    <a:lstStyle/>
                    <a:p>
                      <a:pPr marL="249555" indent="-171450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</a:rPr>
                        <a:t>СО окислительной стабильности </a:t>
                      </a:r>
                      <a:r>
                        <a:rPr lang="ru-RU" sz="1600" b="1" dirty="0" err="1">
                          <a:solidFill>
                            <a:schemeClr val="tx1"/>
                          </a:solidFill>
                          <a:effectLst/>
                        </a:rPr>
                        <a:t>дистиллятных</a:t>
                      </a: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</a:rPr>
                        <a:t> топлив (СО ОСДТ-ПА) 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</a:endParaRPr>
                    </a:p>
                  </a:txBody>
                  <a:tcPr marL="33668" marR="33668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8943293"/>
                  </a:ext>
                </a:extLst>
              </a:tr>
              <a:tr h="262029">
                <a:tc>
                  <a:txBody>
                    <a:bodyPr/>
                    <a:lstStyle/>
                    <a:p>
                      <a:pPr marL="249555" indent="-171450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</a:rPr>
                        <a:t>СО состава стали (набор С-85 СО ЛЕКО) 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</a:endParaRPr>
                    </a:p>
                  </a:txBody>
                  <a:tcPr marL="33668" marR="33668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64637"/>
                  </a:ext>
                </a:extLst>
              </a:tr>
              <a:tr h="262029">
                <a:tc>
                  <a:txBody>
                    <a:bodyPr/>
                    <a:lstStyle/>
                    <a:p>
                      <a:pPr marL="249555" indent="-171450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</a:rPr>
                        <a:t>СО состава титана (набор Т-88 СО ЛЕКО) 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</a:endParaRPr>
                    </a:p>
                  </a:txBody>
                  <a:tcPr marL="33668" marR="33668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6464425"/>
                  </a:ext>
                </a:extLst>
              </a:tr>
              <a:tr h="262029">
                <a:tc>
                  <a:txBody>
                    <a:bodyPr/>
                    <a:lstStyle/>
                    <a:p>
                      <a:pPr marL="249555" indent="-171450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</a:rPr>
                        <a:t>СО состава меди (набор М-14 СО ЛЕКО) 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</a:endParaRPr>
                    </a:p>
                  </a:txBody>
                  <a:tcPr marL="33668" marR="33668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7331640"/>
                  </a:ext>
                </a:extLst>
              </a:tr>
              <a:tr h="262029">
                <a:tc>
                  <a:txBody>
                    <a:bodyPr/>
                    <a:lstStyle/>
                    <a:p>
                      <a:pPr marL="249555" indent="-171450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</a:rPr>
                        <a:t>СО влажности пиломатериалов 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</a:endParaRPr>
                    </a:p>
                  </a:txBody>
                  <a:tcPr marL="33668" marR="33668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0406930"/>
                  </a:ext>
                </a:extLst>
              </a:tr>
              <a:tr h="432341">
                <a:tc>
                  <a:txBody>
                    <a:bodyPr/>
                    <a:lstStyle/>
                    <a:p>
                      <a:pPr marL="249555" indent="-171450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</a:rPr>
                        <a:t>СО массовой доли воды в дигидрате </a:t>
                      </a:r>
                      <a:r>
                        <a:rPr lang="ru-RU" sz="1600" b="1" dirty="0" err="1">
                          <a:solidFill>
                            <a:schemeClr val="tx1"/>
                          </a:solidFill>
                          <a:effectLst/>
                        </a:rPr>
                        <a:t>молибдата</a:t>
                      </a: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</a:rPr>
                        <a:t> натрия (</a:t>
                      </a: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</a:rPr>
                        <a:t>Na</a:t>
                      </a:r>
                      <a:r>
                        <a:rPr lang="ru-RU" sz="1600" b="1" baseline="-250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en-US" sz="1600" b="1" dirty="0" err="1">
                          <a:solidFill>
                            <a:schemeClr val="tx1"/>
                          </a:solidFill>
                          <a:effectLst/>
                        </a:rPr>
                        <a:t>MoO</a:t>
                      </a:r>
                      <a:r>
                        <a:rPr lang="ru-RU" sz="1600" b="1" baseline="-2500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</a:rPr>
                        <a:t>·2</a:t>
                      </a: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</a:rPr>
                        <a:t>H</a:t>
                      </a:r>
                      <a:r>
                        <a:rPr lang="ru-RU" sz="1600" b="1" baseline="-250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</a:rPr>
                        <a:t>O</a:t>
                      </a: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</a:rPr>
                        <a:t> СО УНИИМ)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</a:endParaRPr>
                    </a:p>
                  </a:txBody>
                  <a:tcPr marL="33668" marR="33668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2710627"/>
                  </a:ext>
                </a:extLst>
              </a:tr>
            </a:tbl>
          </a:graphicData>
        </a:graphic>
      </p:graphicFrame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0D7D44CE-7091-4565-9DDF-467BD2AF13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457836"/>
            <a:ext cx="8874732" cy="852748"/>
          </a:xfrm>
        </p:spPr>
        <p:txBody>
          <a:bodyPr/>
          <a:lstStyle/>
          <a:p>
            <a:pPr algn="l"/>
            <a:r>
              <a:rPr lang="ru-RU" sz="2800" b="1" dirty="0">
                <a:solidFill>
                  <a:srgbClr val="003760"/>
                </a:solidFill>
                <a:latin typeface="Arial Black" panose="020B0A04020102020204" pitchFamily="34" charset="0"/>
                <a:ea typeface="+mn-ea"/>
                <a:cs typeface="+mn-cs"/>
              </a:rPr>
              <a:t>Об актуализации Реестра МСО</a:t>
            </a:r>
            <a:br>
              <a:rPr lang="ru-RU" sz="2000" b="1" dirty="0">
                <a:solidFill>
                  <a:srgbClr val="003760"/>
                </a:solidFill>
                <a:latin typeface="Arial Black" panose="020B0A04020102020204" pitchFamily="34" charset="0"/>
                <a:ea typeface="+mn-ea"/>
                <a:cs typeface="+mn-cs"/>
              </a:rPr>
            </a:br>
            <a:r>
              <a:rPr lang="ru-RU" sz="1600" b="1" dirty="0">
                <a:solidFill>
                  <a:srgbClr val="003760"/>
                </a:solidFill>
                <a:latin typeface="Arial Black" panose="020B0A04020102020204" pitchFamily="34" charset="0"/>
                <a:ea typeface="+mn-ea"/>
                <a:cs typeface="+mn-cs"/>
              </a:rPr>
              <a:t>О признании в качестве МСО вновь разработанных национальных СО</a:t>
            </a:r>
          </a:p>
        </p:txBody>
      </p:sp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DCEBABA0-9AA1-45E0-9C9A-622B9E88F124}"/>
              </a:ext>
            </a:extLst>
          </p:cNvPr>
          <p:cNvSpPr txBox="1">
            <a:spLocks/>
          </p:cNvSpPr>
          <p:nvPr/>
        </p:nvSpPr>
        <p:spPr bwMode="auto">
          <a:xfrm>
            <a:off x="179512" y="1233304"/>
            <a:ext cx="8507288" cy="323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000" b="1" dirty="0">
                <a:solidFill>
                  <a:srgbClr val="FF0000"/>
                </a:solidFill>
                <a:latin typeface="Arial Black" panose="020B0A04020102020204" pitchFamily="34" charset="0"/>
                <a:ea typeface="+mn-ea"/>
                <a:cs typeface="+mn-cs"/>
              </a:rPr>
              <a:t>Номенклатура 20 типов СО РОССИЙСКОЙ ФЕДЕРАЦИИ</a:t>
            </a:r>
          </a:p>
        </p:txBody>
      </p:sp>
    </p:spTree>
    <p:extLst>
      <p:ext uri="{BB962C8B-B14F-4D97-AF65-F5344CB8AC3E}">
        <p14:creationId xmlns:p14="http://schemas.microsoft.com/office/powerpoint/2010/main" val="2371278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89856" y="836712"/>
            <a:ext cx="8496944" cy="5519638"/>
          </a:xfrm>
        </p:spPr>
        <p:txBody>
          <a:bodyPr/>
          <a:lstStyle/>
          <a:p>
            <a:r>
              <a:rPr lang="ru-RU" sz="2000" b="1" dirty="0">
                <a:solidFill>
                  <a:srgbClr val="262062"/>
                </a:solidFill>
              </a:rPr>
              <a:t>По состоянию на 20.04.2018 года получена информация о возможности признания 20-ти типов национальных СО Российской Федерации в качестве МСО от: </a:t>
            </a:r>
            <a:r>
              <a:rPr lang="ru-RU" sz="2000" b="1" dirty="0">
                <a:solidFill>
                  <a:srgbClr val="C00000"/>
                </a:solidFill>
              </a:rPr>
              <a:t>Республики Казахстан </a:t>
            </a:r>
            <a:r>
              <a:rPr lang="ru-RU" sz="2000" b="1" dirty="0">
                <a:solidFill>
                  <a:srgbClr val="262062"/>
                </a:solidFill>
              </a:rPr>
              <a:t>(исх.№ 21-09/1706 от 01.03.2018); </a:t>
            </a:r>
            <a:r>
              <a:rPr lang="ru-RU" sz="2000" b="1" dirty="0">
                <a:solidFill>
                  <a:srgbClr val="C00000"/>
                </a:solidFill>
              </a:rPr>
              <a:t>Республики Таджикистан </a:t>
            </a:r>
            <a:r>
              <a:rPr lang="ru-RU" sz="2000" b="1" dirty="0">
                <a:solidFill>
                  <a:srgbClr val="262062"/>
                </a:solidFill>
              </a:rPr>
              <a:t>(исх.№ 01-505 от 20.03.2018); </a:t>
            </a:r>
            <a:r>
              <a:rPr lang="ru-RU" sz="2000" b="1" dirty="0">
                <a:solidFill>
                  <a:srgbClr val="C00000"/>
                </a:solidFill>
              </a:rPr>
              <a:t>Туркменистана</a:t>
            </a:r>
            <a:r>
              <a:rPr lang="ru-RU" sz="2000" b="1" dirty="0">
                <a:solidFill>
                  <a:srgbClr val="262062"/>
                </a:solidFill>
              </a:rPr>
              <a:t> (04-1063 от 27.03.2018) и </a:t>
            </a:r>
            <a:r>
              <a:rPr lang="ru-RU" sz="2000" b="1" dirty="0">
                <a:solidFill>
                  <a:srgbClr val="C00000"/>
                </a:solidFill>
              </a:rPr>
              <a:t>Украины</a:t>
            </a:r>
            <a:r>
              <a:rPr lang="ru-RU" sz="2000" b="1" dirty="0">
                <a:solidFill>
                  <a:srgbClr val="262062"/>
                </a:solidFill>
              </a:rPr>
              <a:t> (исх. № 200-20/5 от 06.03.2018).</a:t>
            </a:r>
          </a:p>
          <a:p>
            <a:pPr marL="0" indent="0">
              <a:buNone/>
            </a:pPr>
            <a:r>
              <a:rPr lang="ru-RU" sz="2000" b="1" dirty="0">
                <a:solidFill>
                  <a:srgbClr val="262062"/>
                </a:solidFill>
              </a:rPr>
              <a:t> </a:t>
            </a:r>
          </a:p>
          <a:p>
            <a:r>
              <a:rPr lang="ru-RU" sz="2000" b="1" dirty="0">
                <a:solidFill>
                  <a:srgbClr val="262062"/>
                </a:solidFill>
              </a:rPr>
              <a:t>Информации о возможности признания национальных СО РФ в качестве МСО от других государств Содружества в наш адрес не поступало.</a:t>
            </a:r>
          </a:p>
          <a:p>
            <a:endParaRPr lang="ru-RU" sz="2000" b="1" dirty="0">
              <a:solidFill>
                <a:srgbClr val="262062"/>
              </a:solidFill>
            </a:endParaRPr>
          </a:p>
          <a:p>
            <a:r>
              <a:rPr lang="ru-RU" sz="2000" b="1" dirty="0">
                <a:solidFill>
                  <a:srgbClr val="262062"/>
                </a:solidFill>
              </a:rPr>
              <a:t>На 47-е заседание НТКМетр представлен </a:t>
            </a:r>
            <a:r>
              <a:rPr lang="ru-RU" sz="2000" b="1" u="sng" dirty="0">
                <a:solidFill>
                  <a:srgbClr val="262062"/>
                </a:solidFill>
              </a:rPr>
              <a:t>Перечень национальных СО Республики Казахстан и Российской Федерации, предлагаемых для признания в качестве МСО</a:t>
            </a:r>
            <a:r>
              <a:rPr lang="ru-RU" sz="2000" b="1" dirty="0">
                <a:solidFill>
                  <a:srgbClr val="262062"/>
                </a:solidFill>
              </a:rPr>
              <a:t> (всего на 38 типов национальных СО).            В Перечень также введена информация об отзывах о возможности признания предлагаемых национальных СО в качестве МСО, полученная по состоянию на 20.04.2018 года. 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688879-1EBD-43B1-9DB2-0649EA3C574F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77539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08912" cy="720080"/>
          </a:xfrm>
        </p:spPr>
        <p:txBody>
          <a:bodyPr/>
          <a:lstStyle/>
          <a:p>
            <a:r>
              <a:rPr lang="ru-RU" sz="2000" b="1" dirty="0">
                <a:solidFill>
                  <a:srgbClr val="003760"/>
                </a:solidFill>
                <a:latin typeface="Arial Black" panose="020B0A04020102020204" pitchFamily="34" charset="0"/>
                <a:ea typeface="+mn-ea"/>
                <a:cs typeface="+mn-cs"/>
              </a:rPr>
              <a:t>ПРЕДЛОЖЕНИЯ ПО АКТУАЛИЗАЦИИ РЕЕСТРА МСО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688879-1EBD-43B1-9DB2-0649EA3C574F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sp>
        <p:nvSpPr>
          <p:cNvPr id="5" name="Объект 3">
            <a:extLst>
              <a:ext uri="{FF2B5EF4-FFF2-40B4-BE49-F238E27FC236}">
                <a16:creationId xmlns:a16="http://schemas.microsoft.com/office/drawing/2014/main" id="{DF590D8F-A9AA-4655-9F6D-7C8CCE4ADC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43508" y="1646985"/>
            <a:ext cx="8856984" cy="4680519"/>
          </a:xfrm>
        </p:spPr>
        <p:txBody>
          <a:bodyPr/>
          <a:lstStyle/>
          <a:p>
            <a:r>
              <a:rPr lang="ru-RU" sz="2000" b="1" dirty="0">
                <a:solidFill>
                  <a:srgbClr val="262062"/>
                </a:solidFill>
              </a:rPr>
              <a:t>Росстандартом (ФГУП «УНИИМ») сформированы </a:t>
            </a:r>
            <a:r>
              <a:rPr lang="ru-RU" sz="2000" b="1" u="sng" dirty="0">
                <a:solidFill>
                  <a:srgbClr val="262062"/>
                </a:solidFill>
              </a:rPr>
              <a:t>Общие предложения по актуализации Реестра МСО </a:t>
            </a:r>
            <a:r>
              <a:rPr lang="ru-RU" sz="2000" b="1" dirty="0">
                <a:solidFill>
                  <a:srgbClr val="262062"/>
                </a:solidFill>
              </a:rPr>
              <a:t>с учетом предложений РФ, подготовленных ФГУП «УНИИМ» совместно с национальными организациями-разработчиками СО РФ, включенным в Реестр МСО, и предложений, полученных от Республики Беларусь и Республики Казахстан.</a:t>
            </a:r>
          </a:p>
          <a:p>
            <a:endParaRPr lang="ru-RU" sz="2000" b="1" dirty="0">
              <a:solidFill>
                <a:srgbClr val="262062"/>
              </a:solidFill>
            </a:endParaRPr>
          </a:p>
          <a:p>
            <a:r>
              <a:rPr lang="ru-RU" sz="2000" b="1" u="sng" dirty="0">
                <a:solidFill>
                  <a:srgbClr val="C00000"/>
                </a:solidFill>
              </a:rPr>
              <a:t>Предложения Республики Беларусь </a:t>
            </a:r>
            <a:r>
              <a:rPr lang="ru-RU" sz="2000" b="1" dirty="0">
                <a:solidFill>
                  <a:srgbClr val="262062"/>
                </a:solidFill>
              </a:rPr>
              <a:t>по актуализации Реестра МСО относятся к информации на 3 типа национальных СО РБ  в части продления срока действия Сертификата МСО 1068:2014, уточнением номера ГСО РБ по национальному Реестру (изменение года выпуска СО)    и </a:t>
            </a:r>
            <a:r>
              <a:rPr lang="ru-RU" sz="2000" b="1" dirty="0">
                <a:solidFill>
                  <a:srgbClr val="C00000"/>
                </a:solidFill>
              </a:rPr>
              <a:t>исключением из Реестра МСО 2-х типов национальных СО Республики Беларусь</a:t>
            </a:r>
            <a:r>
              <a:rPr lang="ru-RU" sz="2000" b="1" dirty="0">
                <a:solidFill>
                  <a:srgbClr val="262062"/>
                </a:solidFill>
              </a:rPr>
              <a:t> – МСО 1068:2014(2) и МСО 1068:2014(3) в связи с объединением в один тип и аннулированием сертификатов №№ 824-826.</a:t>
            </a:r>
          </a:p>
          <a:p>
            <a:endParaRPr lang="ru-RU" sz="2000" b="1" dirty="0">
              <a:solidFill>
                <a:srgbClr val="262062"/>
              </a:solidFill>
            </a:endParaRPr>
          </a:p>
          <a:p>
            <a:endParaRPr lang="ru-RU" sz="2000" b="1" dirty="0">
              <a:solidFill>
                <a:srgbClr val="262062"/>
              </a:solidFill>
            </a:endParaRPr>
          </a:p>
          <a:p>
            <a:endParaRPr lang="ru-RU" sz="2000" b="1" dirty="0">
              <a:solidFill>
                <a:srgbClr val="262062"/>
              </a:solidFill>
            </a:endParaRPr>
          </a:p>
          <a:p>
            <a:endParaRPr lang="ru-RU" sz="2000" b="1" dirty="0">
              <a:solidFill>
                <a:srgbClr val="262062"/>
              </a:solidFill>
            </a:endParaRPr>
          </a:p>
          <a:p>
            <a:endParaRPr lang="ru-RU" sz="2000" b="1" dirty="0">
              <a:solidFill>
                <a:srgbClr val="262062"/>
              </a:solidFill>
            </a:endParaRPr>
          </a:p>
          <a:p>
            <a:endParaRPr lang="ru-RU" sz="2000" b="1" dirty="0">
              <a:solidFill>
                <a:srgbClr val="26206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30639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908720"/>
            <a:ext cx="8208912" cy="720080"/>
          </a:xfrm>
        </p:spPr>
        <p:txBody>
          <a:bodyPr/>
          <a:lstStyle/>
          <a:p>
            <a:r>
              <a:rPr lang="ru-RU" sz="2000" b="1" dirty="0">
                <a:solidFill>
                  <a:srgbClr val="003760"/>
                </a:solidFill>
                <a:latin typeface="Arial Black" panose="020B0A04020102020204" pitchFamily="34" charset="0"/>
                <a:ea typeface="+mn-ea"/>
                <a:cs typeface="+mn-cs"/>
              </a:rPr>
              <a:t>ПРЕДЛОЖЕНИЯ ПО АКТУАЛИЗАЦИИ РЕЕСТРА МСО</a:t>
            </a:r>
          </a:p>
        </p:txBody>
      </p:sp>
      <p:sp>
        <p:nvSpPr>
          <p:cNvPr id="5" name="Объект 3">
            <a:extLst>
              <a:ext uri="{FF2B5EF4-FFF2-40B4-BE49-F238E27FC236}">
                <a16:creationId xmlns:a16="http://schemas.microsoft.com/office/drawing/2014/main" id="{DF590D8F-A9AA-4655-9F6D-7C8CCE4ADC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1256" y="1916833"/>
            <a:ext cx="8803232" cy="4320480"/>
          </a:xfrm>
        </p:spPr>
        <p:txBody>
          <a:bodyPr/>
          <a:lstStyle/>
          <a:p>
            <a:r>
              <a:rPr lang="ru-RU" sz="2000" b="1" u="sng" dirty="0">
                <a:solidFill>
                  <a:srgbClr val="C00000"/>
                </a:solidFill>
              </a:rPr>
              <a:t>Предложения Республики Казахстан </a:t>
            </a:r>
            <a:r>
              <a:rPr lang="ru-RU" sz="2000" b="1" dirty="0">
                <a:solidFill>
                  <a:srgbClr val="262062"/>
                </a:solidFill>
              </a:rPr>
              <a:t>по актуализации Реестра МСО относятся к информации на 7 типов национальных СО. Изменения связаны с продлением сроков действия Сертификатов на ГСО Республики Казахстан, уточнением наименований организаций-разработчиков СО.</a:t>
            </a:r>
          </a:p>
          <a:p>
            <a:pPr marL="0" indent="0">
              <a:buNone/>
            </a:pPr>
            <a:endParaRPr lang="ru-RU" sz="2000" b="1" dirty="0">
              <a:solidFill>
                <a:srgbClr val="262062"/>
              </a:solidFill>
            </a:endParaRPr>
          </a:p>
          <a:p>
            <a:r>
              <a:rPr lang="ru-RU" sz="2000" b="1" u="sng" dirty="0">
                <a:solidFill>
                  <a:srgbClr val="C00000"/>
                </a:solidFill>
              </a:rPr>
              <a:t>Предложения Российской Федерации  </a:t>
            </a:r>
            <a:r>
              <a:rPr lang="ru-RU" sz="2000" b="1" dirty="0">
                <a:solidFill>
                  <a:srgbClr val="262062"/>
                </a:solidFill>
              </a:rPr>
              <a:t>по актуализации Реестра МСО относятся к информации на 42 типа национальных СО РФ.  Изменения связаны с продлением сроков действия Свидетельств на ГСО.</a:t>
            </a:r>
          </a:p>
          <a:p>
            <a:endParaRPr lang="ru-RU" sz="2000" b="1" dirty="0">
              <a:solidFill>
                <a:srgbClr val="262062"/>
              </a:solidFill>
            </a:endParaRPr>
          </a:p>
          <a:p>
            <a:r>
              <a:rPr lang="ru-RU" sz="2000" b="1" dirty="0">
                <a:solidFill>
                  <a:srgbClr val="262062"/>
                </a:solidFill>
              </a:rPr>
              <a:t>Обобщенный Перечень МСО (всего на 52 типа национальных СО), сведения о которых подлежат актуализации в Реестре МСО представлен на заседание  НТКМетр.</a:t>
            </a:r>
          </a:p>
        </p:txBody>
      </p:sp>
    </p:spTree>
    <p:extLst>
      <p:ext uri="{BB962C8B-B14F-4D97-AF65-F5344CB8AC3E}">
        <p14:creationId xmlns:p14="http://schemas.microsoft.com/office/powerpoint/2010/main" val="10079721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711643"/>
            <a:ext cx="7560841" cy="432048"/>
          </a:xfrm>
        </p:spPr>
        <p:txBody>
          <a:bodyPr/>
          <a:lstStyle/>
          <a:p>
            <a:pPr algn="ctr">
              <a:spcBef>
                <a:spcPts val="0"/>
              </a:spcBef>
            </a:pPr>
            <a:r>
              <a:rPr lang="ru-RU" altLang="ja-JP" sz="2800" dirty="0">
                <a:solidFill>
                  <a:srgbClr val="C00000"/>
                </a:solidFill>
                <a:latin typeface="Arial Black" panose="020B0A04020102020204" pitchFamily="34" charset="0"/>
                <a:ea typeface="+mj-ea"/>
                <a:cs typeface="+mj-cs"/>
              </a:rPr>
              <a:t>Общая информация о Реестре МСО</a:t>
            </a:r>
            <a:endParaRPr lang="ru-RU" sz="2800" dirty="0">
              <a:solidFill>
                <a:srgbClr val="C00000"/>
              </a:solidFill>
              <a:latin typeface="Arial Black" panose="020B0A04020102020204" pitchFamily="34" charset="0"/>
              <a:ea typeface="+mj-ea"/>
              <a:cs typeface="+mj-cs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07503" y="1143038"/>
            <a:ext cx="8650287" cy="917810"/>
          </a:xfrm>
        </p:spPr>
        <p:txBody>
          <a:bodyPr/>
          <a:lstStyle/>
          <a:p>
            <a:pPr marL="0" indent="0" algn="ctr">
              <a:buNone/>
            </a:pPr>
            <a:r>
              <a:rPr lang="ru-RU" altLang="ru-RU" sz="1400" b="1" dirty="0">
                <a:solidFill>
                  <a:srgbClr val="262062"/>
                </a:solidFill>
                <a:latin typeface="Arial Black" panose="020B0A04020102020204" pitchFamily="34" charset="0"/>
                <a:cs typeface="Times New Roman" pitchFamily="18" charset="0"/>
              </a:rPr>
              <a:t>По состоянию на 20.04.2018 </a:t>
            </a:r>
          </a:p>
          <a:p>
            <a:pPr marL="0" indent="0" algn="ctr">
              <a:buNone/>
            </a:pPr>
            <a:r>
              <a:rPr lang="ru-RU" altLang="ru-RU" sz="1400" b="1" dirty="0">
                <a:solidFill>
                  <a:srgbClr val="262062"/>
                </a:solidFill>
                <a:latin typeface="Arial Black" panose="020B0A04020102020204" pitchFamily="34" charset="0"/>
                <a:cs typeface="Times New Roman" pitchFamily="18" charset="0"/>
              </a:rPr>
              <a:t>в Реестре МСО зарегистрировано</a:t>
            </a:r>
            <a:r>
              <a:rPr lang="ru-RU" altLang="ru-RU" sz="1400" b="1" dirty="0">
                <a:solidFill>
                  <a:srgbClr val="000000"/>
                </a:solidFill>
                <a:latin typeface="Arial Black" panose="020B0A04020102020204" pitchFamily="34" charset="0"/>
                <a:cs typeface="Times New Roman" pitchFamily="18" charset="0"/>
              </a:rPr>
              <a:t> </a:t>
            </a:r>
            <a:r>
              <a:rPr lang="ru-RU" altLang="ru-RU" sz="1400" b="1" dirty="0">
                <a:solidFill>
                  <a:schemeClr val="accent2"/>
                </a:solidFill>
                <a:latin typeface="Arial Black" panose="020B0A04020102020204" pitchFamily="34" charset="0"/>
                <a:cs typeface="Times New Roman" pitchFamily="18" charset="0"/>
              </a:rPr>
              <a:t>2</a:t>
            </a:r>
            <a:r>
              <a:rPr lang="ru-RU" altLang="ru-RU" sz="1400" b="1" dirty="0">
                <a:solidFill>
                  <a:schemeClr val="accent2"/>
                </a:solidFill>
                <a:latin typeface="Arial Black" panose="020B0A04020102020204" pitchFamily="34" charset="0"/>
              </a:rPr>
              <a:t>115 типов национальных СО</a:t>
            </a:r>
            <a:r>
              <a:rPr lang="ru-RU" altLang="ru-RU" sz="1400" b="1" dirty="0">
                <a:solidFill>
                  <a:srgbClr val="000000"/>
                </a:solidFill>
                <a:latin typeface="Arial Black" panose="020B0A04020102020204" pitchFamily="34" charset="0"/>
                <a:cs typeface="Times New Roman" pitchFamily="18" charset="0"/>
              </a:rPr>
              <a:t> </a:t>
            </a:r>
            <a:r>
              <a:rPr lang="ru-RU" altLang="ru-RU" sz="1400" b="1" dirty="0">
                <a:solidFill>
                  <a:srgbClr val="262062"/>
                </a:solidFill>
                <a:latin typeface="Arial Black" panose="020B0A04020102020204" pitchFamily="34" charset="0"/>
                <a:cs typeface="Times New Roman" pitchFamily="18" charset="0"/>
              </a:rPr>
              <a:t>стран-членов СНГ, из них 43 типа СО являются исключенными.</a:t>
            </a:r>
          </a:p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624191" y="6381328"/>
            <a:ext cx="2133600" cy="365125"/>
          </a:xfrm>
        </p:spPr>
        <p:txBody>
          <a:bodyPr/>
          <a:lstStyle/>
          <a:p>
            <a:pPr>
              <a:defRPr/>
            </a:pPr>
            <a:fld id="{32688879-1EBD-43B1-9DB2-0649EA3C574F}" type="slidenum">
              <a:rPr lang="ru-RU" smtClean="0"/>
              <a:pPr>
                <a:defRPr/>
              </a:pPr>
              <a:t>9</a:t>
            </a:fld>
            <a:endParaRPr lang="ru-RU" dirty="0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4264354"/>
              </p:ext>
            </p:extLst>
          </p:nvPr>
        </p:nvGraphicFramePr>
        <p:xfrm>
          <a:off x="107504" y="2204864"/>
          <a:ext cx="8856984" cy="41764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4942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017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610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8311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kern="50" dirty="0">
                          <a:effectLst/>
                        </a:rPr>
                        <a:t>Страна </a:t>
                      </a:r>
                      <a:endParaRPr lang="ru-RU" sz="1600" kern="50" dirty="0">
                        <a:solidFill>
                          <a:srgbClr val="00000A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kern="5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effectLst/>
                        </a:rPr>
                        <a:t>Количество МСО</a:t>
                      </a:r>
                      <a:r>
                        <a:rPr lang="en-US" sz="1400" kern="50" dirty="0">
                          <a:effectLst/>
                        </a:rPr>
                        <a:t> </a:t>
                      </a:r>
                      <a:endParaRPr lang="ru-RU" sz="1400" kern="50" dirty="0">
                        <a:solidFill>
                          <a:srgbClr val="00000A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effectLst/>
                        </a:rPr>
                        <a:t>Количество 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effectLst/>
                        </a:rPr>
                        <a:t>исключенных МСО</a:t>
                      </a:r>
                      <a:endParaRPr lang="en-US" sz="1400" kern="5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400" kern="50" dirty="0">
                        <a:solidFill>
                          <a:srgbClr val="00000A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2403">
                <a:tc>
                  <a:txBody>
                    <a:bodyPr/>
                    <a:lstStyle/>
                    <a:p>
                      <a:pPr marL="0" indent="357188" algn="just">
                        <a:spcAft>
                          <a:spcPts val="0"/>
                        </a:spcAft>
                      </a:pPr>
                      <a:r>
                        <a:rPr lang="ru-RU" sz="1800" b="1" kern="50" dirty="0">
                          <a:effectLst/>
                        </a:rPr>
                        <a:t>Республика Беларусь </a:t>
                      </a:r>
                      <a:endParaRPr lang="ru-RU" sz="1800" b="1" kern="50" dirty="0">
                        <a:solidFill>
                          <a:srgbClr val="00000A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kern="50" dirty="0">
                          <a:solidFill>
                            <a:srgbClr val="002060"/>
                          </a:solidFill>
                          <a:effectLst/>
                        </a:rPr>
                        <a:t>39</a:t>
                      </a:r>
                      <a:endParaRPr lang="ru-RU" sz="1800" b="1" kern="5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kern="50" dirty="0">
                          <a:solidFill>
                            <a:srgbClr val="002060"/>
                          </a:solidFill>
                          <a:effectLst/>
                        </a:rPr>
                        <a:t>12</a:t>
                      </a:r>
                      <a:endParaRPr lang="ru-RU" sz="1800" b="1" kern="5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2641">
                <a:tc>
                  <a:txBody>
                    <a:bodyPr/>
                    <a:lstStyle/>
                    <a:p>
                      <a:pPr marL="0" indent="357188" algn="just">
                        <a:spcAft>
                          <a:spcPts val="0"/>
                        </a:spcAft>
                      </a:pPr>
                      <a:r>
                        <a:rPr lang="ru-RU" sz="1800" b="1" kern="50" dirty="0">
                          <a:effectLst/>
                        </a:rPr>
                        <a:t>Грузия</a:t>
                      </a:r>
                      <a:endParaRPr lang="ru-RU" sz="1800" b="1" kern="50" dirty="0">
                        <a:solidFill>
                          <a:srgbClr val="00000A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kern="50" dirty="0">
                          <a:solidFill>
                            <a:srgbClr val="002060"/>
                          </a:solidFill>
                          <a:effectLst/>
                        </a:rPr>
                        <a:t>1</a:t>
                      </a:r>
                      <a:endParaRPr lang="ru-RU" sz="1800" b="1" kern="5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kern="50" dirty="0">
                          <a:solidFill>
                            <a:srgbClr val="002060"/>
                          </a:solidFill>
                          <a:effectLst/>
                        </a:rPr>
                        <a:t>1</a:t>
                      </a:r>
                      <a:endParaRPr lang="ru-RU" sz="1800" b="1" kern="5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2524">
                <a:tc>
                  <a:txBody>
                    <a:bodyPr/>
                    <a:lstStyle/>
                    <a:p>
                      <a:pPr marL="0" indent="357188" algn="just">
                        <a:spcAft>
                          <a:spcPts val="0"/>
                        </a:spcAft>
                      </a:pPr>
                      <a:r>
                        <a:rPr lang="ru-RU" sz="1800" b="1" kern="50" dirty="0">
                          <a:effectLst/>
                        </a:rPr>
                        <a:t>Республика Казахстан</a:t>
                      </a:r>
                      <a:endParaRPr lang="ru-RU" sz="1800" b="1" kern="50" dirty="0">
                        <a:solidFill>
                          <a:srgbClr val="00000A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kern="50" dirty="0">
                          <a:solidFill>
                            <a:srgbClr val="002060"/>
                          </a:solidFill>
                          <a:effectLst/>
                        </a:rPr>
                        <a:t>123</a:t>
                      </a:r>
                      <a:endParaRPr lang="ru-RU" sz="1800" b="1" kern="5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kern="50" dirty="0">
                          <a:solidFill>
                            <a:srgbClr val="002060"/>
                          </a:solidFill>
                          <a:effectLst/>
                        </a:rPr>
                        <a:t>20</a:t>
                      </a:r>
                      <a:endParaRPr lang="ru-RU" sz="1800" b="1" kern="5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2524">
                <a:tc>
                  <a:txBody>
                    <a:bodyPr/>
                    <a:lstStyle/>
                    <a:p>
                      <a:pPr marL="0" indent="357188" algn="just">
                        <a:spcAft>
                          <a:spcPts val="0"/>
                        </a:spcAft>
                      </a:pPr>
                      <a:r>
                        <a:rPr lang="ru-RU" sz="1800" b="1" kern="5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Кыргызская Республика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kern="5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</a:rPr>
                        <a:t>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kern="5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</a:rPr>
                        <a:t>6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24437156"/>
                  </a:ext>
                </a:extLst>
              </a:tr>
              <a:tr h="422524">
                <a:tc>
                  <a:txBody>
                    <a:bodyPr/>
                    <a:lstStyle/>
                    <a:p>
                      <a:pPr marL="0" indent="357188" algn="just">
                        <a:spcAft>
                          <a:spcPts val="0"/>
                        </a:spcAft>
                      </a:pPr>
                      <a:r>
                        <a:rPr lang="ru-RU" sz="1800" b="1" kern="5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Российская Федерация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kern="5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</a:rPr>
                        <a:t>1570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kern="5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24940343"/>
                  </a:ext>
                </a:extLst>
              </a:tr>
              <a:tr h="399029">
                <a:tc>
                  <a:txBody>
                    <a:bodyPr/>
                    <a:lstStyle/>
                    <a:p>
                      <a:pPr marL="0" indent="357188" algn="just">
                        <a:spcAft>
                          <a:spcPts val="0"/>
                        </a:spcAft>
                      </a:pPr>
                      <a:r>
                        <a:rPr lang="ru-RU" sz="1800" b="1" kern="50" dirty="0">
                          <a:effectLst/>
                        </a:rPr>
                        <a:t>Республика  Узбекистан</a:t>
                      </a:r>
                      <a:endParaRPr lang="ru-RU" sz="1800" b="1" kern="50" dirty="0">
                        <a:solidFill>
                          <a:srgbClr val="00000A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kern="50" dirty="0">
                          <a:solidFill>
                            <a:srgbClr val="002060"/>
                          </a:solidFill>
                          <a:effectLst/>
                        </a:rPr>
                        <a:t>46</a:t>
                      </a:r>
                      <a:endParaRPr lang="ru-RU" sz="1800" b="1" kern="5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kern="50" dirty="0">
                          <a:solidFill>
                            <a:srgbClr val="002060"/>
                          </a:solidFill>
                          <a:effectLst/>
                        </a:rPr>
                        <a:t>2</a:t>
                      </a:r>
                      <a:endParaRPr lang="ru-RU" sz="1800" b="1" kern="5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9029">
                <a:tc>
                  <a:txBody>
                    <a:bodyPr/>
                    <a:lstStyle/>
                    <a:p>
                      <a:pPr marL="0" indent="357188" algn="just">
                        <a:spcAft>
                          <a:spcPts val="0"/>
                        </a:spcAft>
                      </a:pPr>
                      <a:r>
                        <a:rPr lang="ru-RU" sz="1800" b="1" kern="50" dirty="0">
                          <a:effectLst/>
                        </a:rPr>
                        <a:t>Украина</a:t>
                      </a:r>
                      <a:endParaRPr lang="ru-RU" sz="1800" b="1" kern="50" dirty="0">
                        <a:solidFill>
                          <a:srgbClr val="00000A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kern="50" dirty="0">
                          <a:solidFill>
                            <a:srgbClr val="002060"/>
                          </a:solidFill>
                          <a:effectLst/>
                        </a:rPr>
                        <a:t>330</a:t>
                      </a:r>
                      <a:endParaRPr lang="ru-RU" sz="1800" b="1" kern="5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kern="50" dirty="0">
                          <a:solidFill>
                            <a:srgbClr val="002060"/>
                          </a:solidFill>
                          <a:effectLst/>
                        </a:rPr>
                        <a:t>0</a:t>
                      </a:r>
                      <a:endParaRPr lang="ru-RU" sz="1800" b="1" kern="5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4594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b="1" kern="50" dirty="0">
                          <a:effectLst/>
                        </a:rPr>
                        <a:t>Итого</a:t>
                      </a:r>
                      <a:endParaRPr lang="ru-RU" sz="1800" b="1" kern="50" dirty="0">
                        <a:solidFill>
                          <a:srgbClr val="00000A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kern="50" dirty="0">
                          <a:solidFill>
                            <a:srgbClr val="002060"/>
                          </a:solidFill>
                          <a:effectLst/>
                        </a:rPr>
                        <a:t>2115</a:t>
                      </a:r>
                      <a:endParaRPr lang="ru-RU" sz="1800" b="1" kern="5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kern="50" dirty="0">
                          <a:solidFill>
                            <a:srgbClr val="002060"/>
                          </a:solidFill>
                          <a:effectLst/>
                        </a:rPr>
                        <a:t>43</a:t>
                      </a:r>
                      <a:endParaRPr lang="ru-RU" sz="1800" b="1" kern="5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98696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18064</TotalTime>
  <Words>1155</Words>
  <Application>Microsoft Office PowerPoint</Application>
  <PresentationFormat>Экран (4:3)</PresentationFormat>
  <Paragraphs>148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 Black</vt:lpstr>
      <vt:lpstr>ＭＳ Ｐゴシック</vt:lpstr>
      <vt:lpstr>Times New Roman</vt:lpstr>
      <vt:lpstr>Arial</vt:lpstr>
      <vt:lpstr>Impact</vt:lpstr>
      <vt:lpstr>Calibri</vt:lpstr>
      <vt:lpstr>Тема Office</vt:lpstr>
      <vt:lpstr>   Информация   по пунктам проекта повестки 47-го заседания НТКМетр, относящимся к компетенции ФГУП «УНИИМ»  в рамках сотрудничества в СНГ по стандартным образцам    Докладчик: Ольга Николаевна Кремлева,   Зам. руководителя РГ СО НТКМетр И.о. зав. отделом ГССО, ФГУП «УНИИМ» e-mail: kremleva77@yandex.ru,   + 7 (343) 350-60-68 </vt:lpstr>
      <vt:lpstr>ИНФОРМАЦИЯ  О ХОДЕ РЕАЛИЗАЦИИ ПРОГРАММЫ ПО СОЗДАНИЮ И ПРИМЕНЕНИЮ МЕЖГОСУДАРСТВЕННЫХ СТАНДАРТНЫХ ОБРАЗЦОВ СОСТАВА И СВОЙСТВ ВЕЩЕСТВ И МАТЕРИАЛОВ НА 2016-2020 ГОДЫ</vt:lpstr>
      <vt:lpstr>Об актуализации Реестра МСО О признании в качестве МСО вновь разработанных национальных СО</vt:lpstr>
      <vt:lpstr>Презентация PowerPoint</vt:lpstr>
      <vt:lpstr>Об актуализации Реестра МСО О признании в качестве МСО вновь разработанных национальных СО</vt:lpstr>
      <vt:lpstr>Презентация PowerPoint</vt:lpstr>
      <vt:lpstr>ПРЕДЛОЖЕНИЯ ПО АКТУАЛИЗАЦИИ РЕЕСТРА МСО</vt:lpstr>
      <vt:lpstr>ПРЕДЛОЖЕНИЯ ПО АКТУАЛИЗАЦИИ РЕЕСТРА МСО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О Анфи</cp:lastModifiedBy>
  <cp:revision>487</cp:revision>
  <cp:lastPrinted>2018-04-04T07:43:23Z</cp:lastPrinted>
  <dcterms:created xsi:type="dcterms:W3CDTF">2011-11-29T04:38:10Z</dcterms:created>
  <dcterms:modified xsi:type="dcterms:W3CDTF">2018-04-20T07:43:35Z</dcterms:modified>
</cp:coreProperties>
</file>